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7" r:id="rId3"/>
    <p:sldId id="258" r:id="rId4"/>
    <p:sldId id="259" r:id="rId5"/>
    <p:sldId id="280" r:id="rId6"/>
    <p:sldId id="261" r:id="rId7"/>
    <p:sldId id="262" r:id="rId8"/>
    <p:sldId id="263" r:id="rId9"/>
    <p:sldId id="266" r:id="rId10"/>
    <p:sldId id="264" r:id="rId11"/>
    <p:sldId id="281" r:id="rId12"/>
    <p:sldId id="265" r:id="rId13"/>
    <p:sldId id="270" r:id="rId14"/>
    <p:sldId id="268" r:id="rId15"/>
    <p:sldId id="282" r:id="rId16"/>
    <p:sldId id="283" r:id="rId17"/>
    <p:sldId id="278"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8" r:id="rId32"/>
    <p:sldId id="297" r:id="rId33"/>
    <p:sldId id="29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65CD4-D111-411C-95F0-3F6F763365DD}" type="datetimeFigureOut">
              <a:rPr lang="en-IN" smtClean="0"/>
              <a:t>02-09-2020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F75C4-FBB6-4DB1-B172-D8DD18579337}" type="slidenum">
              <a:rPr lang="en-IN" smtClean="0"/>
              <a:t>‹#›</a:t>
            </a:fld>
            <a:endParaRPr lang="en-IN"/>
          </a:p>
        </p:txBody>
      </p:sp>
    </p:spTree>
    <p:extLst>
      <p:ext uri="{BB962C8B-B14F-4D97-AF65-F5344CB8AC3E}">
        <p14:creationId xmlns:p14="http://schemas.microsoft.com/office/powerpoint/2010/main" val="34599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8EF75C4-FBB6-4DB1-B172-D8DD18579337}" type="slidenum">
              <a:rPr lang="en-IN" smtClean="0"/>
              <a:t>1</a:t>
            </a:fld>
            <a:endParaRPr lang="en-IN"/>
          </a:p>
        </p:txBody>
      </p:sp>
    </p:spTree>
    <p:extLst>
      <p:ext uri="{BB962C8B-B14F-4D97-AF65-F5344CB8AC3E}">
        <p14:creationId xmlns:p14="http://schemas.microsoft.com/office/powerpoint/2010/main" val="3814071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41BC9E7-4418-4389-BF17-F188A3FFA719}" type="datetime4">
              <a:rPr lang="en-US" smtClean="0"/>
              <a:t>September 2, 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E4E00-C7A6-4B8F-AA57-F0E8FB352563}" type="datetime4">
              <a:rPr lang="en-US" smtClean="0"/>
              <a:t>September 2, 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04EB50-32BD-4C32-A1F8-AB4A2A3D74B4}" type="datetime4">
              <a:rPr lang="en-US" smtClean="0"/>
              <a:t>September 2, 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18B46-39A5-4256-9EC2-456C9436C67B}" type="datetime4">
              <a:rPr lang="en-US" smtClean="0"/>
              <a:t>September 2, 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93B99-E04B-426E-9918-3FC85B86592F}" type="datetime4">
              <a:rPr lang="en-US" smtClean="0"/>
              <a:t>September 2, 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B24B25E-5888-4A3A-BA8A-665C1A7CC392}" type="datetime4">
              <a:rPr lang="en-US" smtClean="0"/>
              <a:t>September 2, 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937E41E-C1D2-4F6D-B258-7661A6B6C862}" type="datetime4">
              <a:rPr lang="en-US" smtClean="0"/>
              <a:t>September 2, 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63B7529-CDA6-4F0D-9EC6-7EB829F31106}" type="datetime4">
              <a:rPr lang="en-US" smtClean="0"/>
              <a:t>September 2, 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9711466-02B0-405F-9F93-65B3353B47BD}" type="datetime4">
              <a:rPr lang="en-US" smtClean="0"/>
              <a:t>September 2, 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997D9-0CB4-4974-AC12-032B648E60C0}" type="datetime4">
              <a:rPr lang="en-US" smtClean="0"/>
              <a:t>September 2, 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0BDF-588B-4CBF-8467-D48696B1DFAD}" type="datetime4">
              <a:rPr lang="en-US" smtClean="0"/>
              <a:t>September 2, 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43EC0A-B3A9-4048-94AF-82D4801FC04A}" type="datetime4">
              <a:rPr lang="en-US" smtClean="0"/>
              <a:t>September 2, 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729466-A8B5-4040-8D90-87437545A246}" type="datetime4">
              <a:rPr lang="en-US" smtClean="0"/>
              <a:t>September 2, 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546064-D0EA-4A68-B433-344C9AE2E6ED}" type="datetime4">
              <a:rPr lang="en-US" smtClean="0"/>
              <a:t>September 2, 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DD001-4957-4D52-B147-0604299190CF}" type="datetime4">
              <a:rPr lang="en-US" smtClean="0"/>
              <a:t>September 2, 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99F37-EBAA-4F05-8000-A8FC03C037A3}" type="datetime4">
              <a:rPr lang="en-US" smtClean="0"/>
              <a:t>September 2, 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305EA-EADF-4EE0-A6CB-85DEE7B2ADF9}" type="datetime4">
              <a:rPr lang="en-US" smtClean="0"/>
              <a:t>September 2, 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4DECC6D-3892-44EB-AD97-A92F476409B1}" type="datetime4">
              <a:rPr lang="en-US" smtClean="0"/>
              <a:t>September 2, 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2" Type="http://schemas.openxmlformats.org/officeDocument/2006/relationships/hyperlink" Target="https://www.oracle.com/webfolder/technetwork/docs/HTML/oer-redirec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10307242" cy="2330599"/>
          </a:xfrm>
        </p:spPr>
        <p:txBody>
          <a:bodyPr/>
          <a:lstStyle/>
          <a:p>
            <a:r>
              <a:rPr lang="en-US" dirty="0" smtClean="0">
                <a:latin typeface="Arial" panose="020B0604020202020204" pitchFamily="34" charset="0"/>
                <a:cs typeface="Arial" panose="020B0604020202020204" pitchFamily="34" charset="0"/>
              </a:rPr>
              <a:t>EBS TO CLOUD INTEGRATION THROUGH FBDI</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sz="2000" dirty="0" smtClean="0">
                <a:latin typeface="Arial" panose="020B0604020202020204" pitchFamily="34" charset="0"/>
                <a:cs typeface="Arial" panose="020B0604020202020204" pitchFamily="34" charset="0"/>
              </a:rPr>
              <a:t>PRESENTATION BY VIJAYARAGHAVAN.R</a:t>
            </a: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67961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Continue..</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0" y="1778722"/>
            <a:ext cx="12191999" cy="4613116"/>
          </a:xfrm>
          <a:prstGeom prst="rect">
            <a:avLst/>
          </a:prstGeom>
        </p:spPr>
      </p:pic>
      <p:sp>
        <p:nvSpPr>
          <p:cNvPr id="4" name="Date Placeholder 3"/>
          <p:cNvSpPr>
            <a:spLocks noGrp="1"/>
          </p:cNvSpPr>
          <p:nvPr>
            <p:ph type="dt" sz="half" idx="10"/>
          </p:nvPr>
        </p:nvSpPr>
        <p:spPr>
          <a:xfrm>
            <a:off x="10653103" y="6391837"/>
            <a:ext cx="1401521" cy="343813"/>
          </a:xfrm>
        </p:spPr>
        <p:txBody>
          <a:bodyPr/>
          <a:lstStyle/>
          <a:p>
            <a:fld id="{BA63F70F-9155-4EED-8938-E7132381244D}"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Right Arrow 6"/>
          <p:cNvSpPr/>
          <p:nvPr/>
        </p:nvSpPr>
        <p:spPr>
          <a:xfrm>
            <a:off x="3486030" y="5125791"/>
            <a:ext cx="1382184" cy="540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21238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IN" dirty="0" smtClean="0">
                <a:latin typeface="Arial" panose="020B0604020202020204" pitchFamily="34" charset="0"/>
                <a:cs typeface="Arial" panose="020B0604020202020204" pitchFamily="34" charset="0"/>
              </a:rPr>
              <a:t>Select Oracle Financials Cloud version say 20B and then click on administer</a:t>
            </a:r>
          </a:p>
        </p:txBody>
      </p:sp>
      <p:sp>
        <p:nvSpPr>
          <p:cNvPr id="4" name="Date Placeholder 3"/>
          <p:cNvSpPr>
            <a:spLocks noGrp="1"/>
          </p:cNvSpPr>
          <p:nvPr>
            <p:ph type="dt" sz="half" idx="10"/>
          </p:nvPr>
        </p:nvSpPr>
        <p:spPr>
          <a:xfrm>
            <a:off x="10653104" y="6391839"/>
            <a:ext cx="1337127" cy="279418"/>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652014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a:xfrm>
            <a:off x="10653104" y="6391839"/>
            <a:ext cx="1375764" cy="279418"/>
          </a:xfrm>
        </p:spPr>
        <p:txBody>
          <a:bodyPr/>
          <a:lstStyle/>
          <a:p>
            <a:fld id="{B0FC8BAA-3733-46EC-B82A-59BA80A2C239}" type="datetime4">
              <a:rPr lang="en-US" smtClean="0"/>
              <a:t>September 2, 2020</a:t>
            </a:fld>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10" name="Content Placeholder 9"/>
          <p:cNvPicPr>
            <a:picLocks noGrp="1" noChangeAspect="1"/>
          </p:cNvPicPr>
          <p:nvPr>
            <p:ph idx="1"/>
          </p:nvPr>
        </p:nvPicPr>
        <p:blipFill>
          <a:blip r:embed="rId2"/>
          <a:stretch>
            <a:fillRect/>
          </a:stretch>
        </p:blipFill>
        <p:spPr>
          <a:xfrm>
            <a:off x="1154954" y="1729390"/>
            <a:ext cx="9272788" cy="4941867"/>
          </a:xfrm>
          <a:prstGeom prst="rect">
            <a:avLst/>
          </a:prstGeom>
        </p:spPr>
      </p:pic>
      <p:sp>
        <p:nvSpPr>
          <p:cNvPr id="11" name="Right Arrow 10"/>
          <p:cNvSpPr/>
          <p:nvPr/>
        </p:nvSpPr>
        <p:spPr>
          <a:xfrm rot="11031394">
            <a:off x="4629995" y="4610637"/>
            <a:ext cx="1382184" cy="540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Arrow 11"/>
          <p:cNvSpPr/>
          <p:nvPr/>
        </p:nvSpPr>
        <p:spPr>
          <a:xfrm>
            <a:off x="154546" y="5383370"/>
            <a:ext cx="1227638" cy="540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84414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Continue..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54954" y="2603500"/>
            <a:ext cx="8864809" cy="4029120"/>
          </a:xfrm>
        </p:spPr>
        <p:txBody>
          <a:bodyPr>
            <a:noAutofit/>
          </a:bodyPr>
          <a:lstStyle/>
          <a:p>
            <a:pPr>
              <a:lnSpc>
                <a:spcPct val="95000"/>
              </a:lnSpc>
              <a:spcBef>
                <a:spcPts val="600"/>
              </a:spcBef>
              <a:buSzPts val="2400"/>
            </a:pPr>
            <a:r>
              <a:rPr lang="en-US" sz="1700" dirty="0" smtClean="0">
                <a:latin typeface="Arial" panose="020B0604020202020204" pitchFamily="34" charset="0"/>
                <a:cs typeface="Arial" panose="020B0604020202020204" pitchFamily="34" charset="0"/>
              </a:rPr>
              <a:t>Click on Get started with file-based data import</a:t>
            </a:r>
          </a:p>
        </p:txBody>
      </p:sp>
      <p:sp>
        <p:nvSpPr>
          <p:cNvPr id="4" name="Date Placeholder 3"/>
          <p:cNvSpPr>
            <a:spLocks noGrp="1"/>
          </p:cNvSpPr>
          <p:nvPr>
            <p:ph type="dt" sz="half" idx="10"/>
          </p:nvPr>
        </p:nvSpPr>
        <p:spPr>
          <a:xfrm>
            <a:off x="10653104" y="6391839"/>
            <a:ext cx="1324248" cy="240781"/>
          </a:xfrm>
        </p:spPr>
        <p:txBody>
          <a:bodyPr/>
          <a:lstStyle/>
          <a:p>
            <a:fld id="{9D83B8CB-1A76-4701-94A2-2B04BD8DEE15}"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518495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Continue..</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643944" y="1888226"/>
            <a:ext cx="9015211" cy="4804593"/>
          </a:xfrm>
          <a:prstGeom prst="rect">
            <a:avLst/>
          </a:prstGeom>
        </p:spPr>
      </p:pic>
      <p:sp>
        <p:nvSpPr>
          <p:cNvPr id="4" name="Date Placeholder 3"/>
          <p:cNvSpPr>
            <a:spLocks noGrp="1"/>
          </p:cNvSpPr>
          <p:nvPr>
            <p:ph type="dt" sz="half" idx="10"/>
          </p:nvPr>
        </p:nvSpPr>
        <p:spPr>
          <a:xfrm>
            <a:off x="10653104" y="6391838"/>
            <a:ext cx="1362885" cy="300981"/>
          </a:xfrm>
        </p:spPr>
        <p:txBody>
          <a:bodyPr/>
          <a:lstStyle/>
          <a:p>
            <a:fld id="{D689C9B7-3A25-4B52-AE9D-1D7662BFBE52}"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7" name="Right Arrow 6"/>
          <p:cNvSpPr/>
          <p:nvPr/>
        </p:nvSpPr>
        <p:spPr>
          <a:xfrm>
            <a:off x="1045239" y="4453318"/>
            <a:ext cx="1227638" cy="540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86477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Continue..</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9"/>
            <a:ext cx="1337127" cy="279418"/>
          </a:xfrm>
        </p:spPr>
        <p:txBody>
          <a:bodyPr/>
          <a:lstStyle/>
          <a:p>
            <a:fld id="{D689C9B7-3A25-4B52-AE9D-1D7662BFBE52}"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
        <p:nvSpPr>
          <p:cNvPr id="3" name="Content Placeholder 2"/>
          <p:cNvSpPr>
            <a:spLocks noGrp="1"/>
          </p:cNvSpPr>
          <p:nvPr>
            <p:ph idx="1"/>
          </p:nvPr>
        </p:nvSpPr>
        <p:spPr/>
        <p:txBody>
          <a:bodyPr/>
          <a:lstStyle/>
          <a:p>
            <a:r>
              <a:rPr lang="en-IN" dirty="0" smtClean="0">
                <a:latin typeface="Arial" panose="020B0604020202020204" pitchFamily="34" charset="0"/>
                <a:cs typeface="Arial" panose="020B0604020202020204" pitchFamily="34" charset="0"/>
              </a:rPr>
              <a:t>Select General Ledger and click on Import Segment Values and Hierarchies to download FBDI template in your local machine</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666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Continue..</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24248" cy="318055"/>
          </a:xfrm>
        </p:spPr>
        <p:txBody>
          <a:bodyPr/>
          <a:lstStyle/>
          <a:p>
            <a:fld id="{D689C9B7-3A25-4B52-AE9D-1D7662BFBE52}"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Content Placeholder 5"/>
          <p:cNvPicPr>
            <a:picLocks noGrp="1" noChangeAspect="1"/>
          </p:cNvPicPr>
          <p:nvPr>
            <p:ph idx="1"/>
          </p:nvPr>
        </p:nvPicPr>
        <p:blipFill>
          <a:blip r:embed="rId2"/>
          <a:stretch>
            <a:fillRect/>
          </a:stretch>
        </p:blipFill>
        <p:spPr>
          <a:xfrm>
            <a:off x="180304" y="1749099"/>
            <a:ext cx="11359166" cy="4642739"/>
          </a:xfrm>
          <a:prstGeom prst="rect">
            <a:avLst/>
          </a:prstGeom>
        </p:spPr>
      </p:pic>
      <p:sp>
        <p:nvSpPr>
          <p:cNvPr id="8" name="Right Arrow 7"/>
          <p:cNvSpPr/>
          <p:nvPr/>
        </p:nvSpPr>
        <p:spPr>
          <a:xfrm>
            <a:off x="38637" y="4070468"/>
            <a:ext cx="978794" cy="450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ight Arrow 8"/>
          <p:cNvSpPr/>
          <p:nvPr/>
        </p:nvSpPr>
        <p:spPr>
          <a:xfrm rot="10800000">
            <a:off x="7948314" y="4369344"/>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rot="10800000">
            <a:off x="8688729" y="5823583"/>
            <a:ext cx="1227638" cy="435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54486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Continue..</a:t>
            </a:r>
            <a:endParaRPr lang="en-US"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136478" y="1959666"/>
            <a:ext cx="10516626" cy="4750228"/>
          </a:xfrm>
          <a:prstGeom prst="rect">
            <a:avLst/>
          </a:prstGeom>
        </p:spPr>
      </p:pic>
      <p:sp>
        <p:nvSpPr>
          <p:cNvPr id="4" name="Date Placeholder 3"/>
          <p:cNvSpPr>
            <a:spLocks noGrp="1"/>
          </p:cNvSpPr>
          <p:nvPr>
            <p:ph type="dt" sz="half" idx="10"/>
          </p:nvPr>
        </p:nvSpPr>
        <p:spPr>
          <a:xfrm>
            <a:off x="10653103" y="6391838"/>
            <a:ext cx="1337127" cy="318056"/>
          </a:xfrm>
        </p:spPr>
        <p:txBody>
          <a:bodyPr/>
          <a:lstStyle/>
          <a:p>
            <a:fld id="{12F98016-11F8-43CF-913E-C0C52897229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7" name="Right Arrow 6"/>
          <p:cNvSpPr/>
          <p:nvPr/>
        </p:nvSpPr>
        <p:spPr>
          <a:xfrm rot="10800000">
            <a:off x="8562463" y="3929467"/>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90866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r>
              <a:rPr lang="en-IN" dirty="0" smtClean="0"/>
              <a:t>..</a:t>
            </a:r>
            <a:endParaRPr lang="en-IN" dirty="0"/>
          </a:p>
        </p:txBody>
      </p:sp>
      <p:pic>
        <p:nvPicPr>
          <p:cNvPr id="6" name="Content Placeholder 5"/>
          <p:cNvPicPr>
            <a:picLocks noGrp="1" noChangeAspect="1"/>
          </p:cNvPicPr>
          <p:nvPr>
            <p:ph idx="1"/>
          </p:nvPr>
        </p:nvPicPr>
        <p:blipFill>
          <a:blip r:embed="rId2"/>
          <a:stretch>
            <a:fillRect/>
          </a:stretch>
        </p:blipFill>
        <p:spPr>
          <a:xfrm>
            <a:off x="2020094" y="2835275"/>
            <a:ext cx="7096125" cy="2952750"/>
          </a:xfrm>
          <a:prstGeom prst="rect">
            <a:avLst/>
          </a:prstGeom>
        </p:spPr>
      </p:pic>
      <p:sp>
        <p:nvSpPr>
          <p:cNvPr id="4" name="Date Placeholder 3"/>
          <p:cNvSpPr>
            <a:spLocks noGrp="1"/>
          </p:cNvSpPr>
          <p:nvPr>
            <p:ph type="dt" sz="half" idx="10"/>
          </p:nvPr>
        </p:nvSpPr>
        <p:spPr>
          <a:xfrm>
            <a:off x="10653104" y="6391838"/>
            <a:ext cx="1362885" cy="292297"/>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
        <p:nvSpPr>
          <p:cNvPr id="7" name="Right Arrow 6"/>
          <p:cNvSpPr/>
          <p:nvPr/>
        </p:nvSpPr>
        <p:spPr>
          <a:xfrm rot="10800000">
            <a:off x="8334974" y="4311650"/>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83302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1333012" y="3880894"/>
            <a:ext cx="8229600" cy="1266825"/>
          </a:xfrm>
          <a:prstGeom prst="rect">
            <a:avLst/>
          </a:prstGeom>
        </p:spPr>
      </p:pic>
      <p:sp>
        <p:nvSpPr>
          <p:cNvPr id="4" name="Date Placeholder 3"/>
          <p:cNvSpPr>
            <a:spLocks noGrp="1"/>
          </p:cNvSpPr>
          <p:nvPr>
            <p:ph type="dt" sz="half" idx="10"/>
          </p:nvPr>
        </p:nvSpPr>
        <p:spPr>
          <a:xfrm>
            <a:off x="10653104" y="6391838"/>
            <a:ext cx="1324248" cy="318055"/>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
        <p:nvSpPr>
          <p:cNvPr id="7" name="Right Arrow 6"/>
          <p:cNvSpPr/>
          <p:nvPr/>
        </p:nvSpPr>
        <p:spPr>
          <a:xfrm rot="10800000">
            <a:off x="2861453" y="4108993"/>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9179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92429"/>
            <a:ext cx="9045114" cy="1429554"/>
          </a:xfrm>
        </p:spPr>
        <p:txBody>
          <a:bodyPr/>
          <a:lstStyle/>
          <a:p>
            <a:r>
              <a:rPr lang="en-US" dirty="0" smtClean="0">
                <a:latin typeface="Arial" panose="020B0604020202020204" pitchFamily="34" charset="0"/>
                <a:cs typeface="Arial" panose="020B0604020202020204" pitchFamily="34" charset="0"/>
              </a:rPr>
              <a:t>INTRODUCTION TO EBS-FUSION INTEGRATION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54954" y="2603500"/>
            <a:ext cx="8826173" cy="4254500"/>
          </a:xfrm>
        </p:spPr>
        <p:txBody>
          <a:bodyPr>
            <a:noAutofit/>
          </a:bodyPr>
          <a:lstStyle/>
          <a:p>
            <a:r>
              <a:rPr lang="en-IN" sz="1600" b="1" dirty="0">
                <a:latin typeface="Arial" panose="020B0604020202020204" pitchFamily="34" charset="0"/>
                <a:cs typeface="Arial" panose="020B0604020202020204" pitchFamily="34" charset="0"/>
              </a:rPr>
              <a:t>What is </a:t>
            </a:r>
            <a:r>
              <a:rPr lang="en-IN" sz="1600" b="1" dirty="0" smtClean="0">
                <a:latin typeface="Arial" panose="020B0604020202020204" pitchFamily="34" charset="0"/>
                <a:cs typeface="Arial" panose="020B0604020202020204" pitchFamily="34" charset="0"/>
              </a:rPr>
              <a:t>FBDI?</a:t>
            </a:r>
            <a:endParaRPr lang="en-IN"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FBDI</a:t>
            </a:r>
            <a:r>
              <a:rPr lang="en-US" sz="1600" dirty="0">
                <a:latin typeface="Arial" panose="020B0604020202020204" pitchFamily="34" charset="0"/>
                <a:cs typeface="Arial" panose="020B0604020202020204" pitchFamily="34" charset="0"/>
              </a:rPr>
              <a:t> means File Based Data Import</a:t>
            </a:r>
            <a:r>
              <a:rPr lang="en-US" sz="1700" dirty="0" smtClean="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oracle fusion , oracle has given FBDI to import data from other Application or integrate oracle Application with other external applications. FBDI process in Oracle Fusion is used for Loading mass of Data</a:t>
            </a:r>
            <a:r>
              <a:rPr lang="en-US" sz="1600" dirty="0" smtClean="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Fusion our way of working will be change. We will use new tools , new technologies(SOA,ADF,BIP,FBDI,OTBI). We use oracle cloud </a:t>
            </a:r>
            <a:r>
              <a:rPr lang="en-US" sz="1600" dirty="0" err="1">
                <a:latin typeface="Arial" panose="020B0604020202020204" pitchFamily="34" charset="0"/>
                <a:cs typeface="Arial" panose="020B0604020202020204" pitchFamily="34" charset="0"/>
              </a:rPr>
              <a:t>fbdi</a:t>
            </a:r>
            <a:r>
              <a:rPr lang="en-US" sz="1600" dirty="0">
                <a:latin typeface="Arial" panose="020B0604020202020204" pitchFamily="34" charset="0"/>
                <a:cs typeface="Arial" panose="020B0604020202020204" pitchFamily="34" charset="0"/>
              </a:rPr>
              <a:t> templates to load data in Cloud. We put data in these FBDI Templates </a:t>
            </a:r>
            <a:r>
              <a:rPr lang="en-US" sz="1600" dirty="0" smtClean="0">
                <a:latin typeface="Arial" panose="020B0604020202020204" pitchFamily="34" charset="0"/>
                <a:cs typeface="Arial" panose="020B0604020202020204" pitchFamily="34" charset="0"/>
              </a:rPr>
              <a:t>sand </a:t>
            </a:r>
            <a:r>
              <a:rPr lang="en-US" sz="1600" dirty="0">
                <a:latin typeface="Arial" panose="020B0604020202020204" pitchFamily="34" charset="0"/>
                <a:cs typeface="Arial" panose="020B0604020202020204" pitchFamily="34" charset="0"/>
              </a:rPr>
              <a:t>then upload these templates in Oracle Fusion</a:t>
            </a:r>
            <a:r>
              <a:rPr lang="en-US" sz="1600" dirty="0" smtClean="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In Oracle Apps we uses Interface tables and Oracle API to insert data in Oracle Base Tables or To make integration of Oracle EBS with other software we took help from Interfaces and API</a:t>
            </a:r>
            <a:r>
              <a:rPr lang="en-US" sz="1600" dirty="0" smtClean="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In Oracle apps , Data Loading was a complex job</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3" y="6391838"/>
            <a:ext cx="1337127" cy="227903"/>
          </a:xfrm>
        </p:spPr>
        <p:txBody>
          <a:bodyPr/>
          <a:lstStyle/>
          <a:p>
            <a:fld id="{F35AEDCF-343E-44B4-845D-C5958B2AFC9D}"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248083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37127" cy="266539"/>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
        <p:nvSpPr>
          <p:cNvPr id="8" name="Right Arrow 7"/>
          <p:cNvSpPr/>
          <p:nvPr/>
        </p:nvSpPr>
        <p:spPr>
          <a:xfrm rot="10800000">
            <a:off x="7773194" y="3906336"/>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Content Placeholder 9"/>
          <p:cNvPicPr>
            <a:picLocks noGrp="1" noChangeAspect="1"/>
          </p:cNvPicPr>
          <p:nvPr>
            <p:ph idx="1"/>
          </p:nvPr>
        </p:nvPicPr>
        <p:blipFill>
          <a:blip r:embed="rId2"/>
          <a:stretch>
            <a:fillRect/>
          </a:stretch>
        </p:blipFill>
        <p:spPr>
          <a:xfrm>
            <a:off x="3363119" y="3468687"/>
            <a:ext cx="4410075" cy="1685925"/>
          </a:xfrm>
          <a:prstGeom prst="rect">
            <a:avLst/>
          </a:prstGeom>
        </p:spPr>
      </p:pic>
      <p:sp>
        <p:nvSpPr>
          <p:cNvPr id="11" name="Right Arrow 10"/>
          <p:cNvSpPr/>
          <p:nvPr/>
        </p:nvSpPr>
        <p:spPr>
          <a:xfrm rot="10800000">
            <a:off x="7773194" y="4253325"/>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2518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9"/>
            <a:ext cx="1337127" cy="279418"/>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7" name="Content Placeholder 6"/>
          <p:cNvPicPr>
            <a:picLocks noGrp="1" noChangeAspect="1"/>
          </p:cNvPicPr>
          <p:nvPr>
            <p:ph idx="1"/>
          </p:nvPr>
        </p:nvPicPr>
        <p:blipFill>
          <a:blip r:embed="rId2"/>
          <a:stretch>
            <a:fillRect/>
          </a:stretch>
        </p:blipFill>
        <p:spPr>
          <a:xfrm>
            <a:off x="1405731" y="2673350"/>
            <a:ext cx="8324850" cy="3276600"/>
          </a:xfrm>
          <a:prstGeom prst="rect">
            <a:avLst/>
          </a:prstGeom>
        </p:spPr>
      </p:pic>
      <p:sp>
        <p:nvSpPr>
          <p:cNvPr id="6" name="Right Arrow 5"/>
          <p:cNvSpPr/>
          <p:nvPr/>
        </p:nvSpPr>
        <p:spPr>
          <a:xfrm rot="10800000">
            <a:off x="8502943" y="3500283"/>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0250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62885" cy="292297"/>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Content Placeholder 5"/>
          <p:cNvPicPr>
            <a:picLocks noGrp="1" noChangeAspect="1"/>
          </p:cNvPicPr>
          <p:nvPr>
            <p:ph idx="1"/>
          </p:nvPr>
        </p:nvPicPr>
        <p:blipFill>
          <a:blip r:embed="rId2"/>
          <a:stretch>
            <a:fillRect/>
          </a:stretch>
        </p:blipFill>
        <p:spPr>
          <a:xfrm>
            <a:off x="2020094" y="2835275"/>
            <a:ext cx="7096125" cy="2952750"/>
          </a:xfrm>
          <a:prstGeom prst="rect">
            <a:avLst/>
          </a:prstGeom>
        </p:spPr>
      </p:pic>
      <p:sp>
        <p:nvSpPr>
          <p:cNvPr id="7" name="Right Arrow 6"/>
          <p:cNvSpPr/>
          <p:nvPr/>
        </p:nvSpPr>
        <p:spPr>
          <a:xfrm rot="10800000">
            <a:off x="8309760" y="3906337"/>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30036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401521" cy="305176"/>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
        <p:nvSpPr>
          <p:cNvPr id="7" name="Right Arrow 6"/>
          <p:cNvSpPr/>
          <p:nvPr/>
        </p:nvSpPr>
        <p:spPr>
          <a:xfrm rot="16200000">
            <a:off x="2604421" y="5437187"/>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Content Placeholder 7"/>
          <p:cNvPicPr>
            <a:picLocks noGrp="1" noChangeAspect="1"/>
          </p:cNvPicPr>
          <p:nvPr>
            <p:ph idx="1"/>
          </p:nvPr>
        </p:nvPicPr>
        <p:blipFill>
          <a:blip r:embed="rId2"/>
          <a:stretch>
            <a:fillRect/>
          </a:stretch>
        </p:blipFill>
        <p:spPr>
          <a:xfrm>
            <a:off x="1411335" y="4311650"/>
            <a:ext cx="8248650" cy="714375"/>
          </a:xfrm>
          <a:prstGeom prst="rect">
            <a:avLst/>
          </a:prstGeom>
        </p:spPr>
      </p:pic>
    </p:spTree>
    <p:extLst>
      <p:ext uri="{BB962C8B-B14F-4D97-AF65-F5344CB8AC3E}">
        <p14:creationId xmlns:p14="http://schemas.microsoft.com/office/powerpoint/2010/main" val="78257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50006" cy="292297"/>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
        <p:nvSpPr>
          <p:cNvPr id="7" name="Right Arrow 6"/>
          <p:cNvSpPr/>
          <p:nvPr/>
        </p:nvSpPr>
        <p:spPr>
          <a:xfrm>
            <a:off x="541135" y="5577974"/>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Content Placeholder 5"/>
          <p:cNvPicPr>
            <a:picLocks noGrp="1" noChangeAspect="1"/>
          </p:cNvPicPr>
          <p:nvPr>
            <p:ph idx="1"/>
          </p:nvPr>
        </p:nvPicPr>
        <p:blipFill>
          <a:blip r:embed="rId2"/>
          <a:stretch>
            <a:fillRect/>
          </a:stretch>
        </p:blipFill>
        <p:spPr>
          <a:xfrm>
            <a:off x="1781969" y="2640012"/>
            <a:ext cx="7572375" cy="3343275"/>
          </a:xfrm>
          <a:prstGeom prst="rect">
            <a:avLst/>
          </a:prstGeom>
        </p:spPr>
      </p:pic>
    </p:spTree>
    <p:extLst>
      <p:ext uri="{BB962C8B-B14F-4D97-AF65-F5344CB8AC3E}">
        <p14:creationId xmlns:p14="http://schemas.microsoft.com/office/powerpoint/2010/main" val="371800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414400" cy="253661"/>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
        <p:nvSpPr>
          <p:cNvPr id="7" name="Right Arrow 6"/>
          <p:cNvSpPr/>
          <p:nvPr/>
        </p:nvSpPr>
        <p:spPr>
          <a:xfrm>
            <a:off x="-38634" y="4596585"/>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Content Placeholder 7"/>
          <p:cNvPicPr>
            <a:picLocks noGrp="1" noChangeAspect="1"/>
          </p:cNvPicPr>
          <p:nvPr>
            <p:ph idx="1"/>
          </p:nvPr>
        </p:nvPicPr>
        <p:blipFill>
          <a:blip r:embed="rId2"/>
          <a:stretch>
            <a:fillRect/>
          </a:stretch>
        </p:blipFill>
        <p:spPr>
          <a:xfrm>
            <a:off x="1155700" y="3424811"/>
            <a:ext cx="8824913" cy="1773677"/>
          </a:xfrm>
          <a:prstGeom prst="rect">
            <a:avLst/>
          </a:prstGeom>
        </p:spPr>
      </p:pic>
    </p:spTree>
    <p:extLst>
      <p:ext uri="{BB962C8B-B14F-4D97-AF65-F5344CB8AC3E}">
        <p14:creationId xmlns:p14="http://schemas.microsoft.com/office/powerpoint/2010/main" val="74262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401521" cy="227903"/>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6" name="Content Placeholder 5"/>
          <p:cNvPicPr>
            <a:picLocks noGrp="1" noChangeAspect="1"/>
          </p:cNvPicPr>
          <p:nvPr>
            <p:ph idx="1"/>
          </p:nvPr>
        </p:nvPicPr>
        <p:blipFill>
          <a:blip r:embed="rId2"/>
          <a:stretch>
            <a:fillRect/>
          </a:stretch>
        </p:blipFill>
        <p:spPr>
          <a:xfrm>
            <a:off x="1749472" y="2859087"/>
            <a:ext cx="7572375" cy="2905125"/>
          </a:xfrm>
          <a:prstGeom prst="rect">
            <a:avLst/>
          </a:prstGeom>
        </p:spPr>
      </p:pic>
      <p:sp>
        <p:nvSpPr>
          <p:cNvPr id="9" name="Right Arrow 8"/>
          <p:cNvSpPr/>
          <p:nvPr/>
        </p:nvSpPr>
        <p:spPr>
          <a:xfrm rot="10800000">
            <a:off x="8457809" y="5281625"/>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rot="10800000">
            <a:off x="5017003" y="3653364"/>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7137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88642" cy="227903"/>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11" name="Content Placeholder 10"/>
          <p:cNvPicPr>
            <a:picLocks noGrp="1" noChangeAspect="1"/>
          </p:cNvPicPr>
          <p:nvPr>
            <p:ph idx="1"/>
          </p:nvPr>
        </p:nvPicPr>
        <p:blipFill>
          <a:blip r:embed="rId2"/>
          <a:stretch>
            <a:fillRect/>
          </a:stretch>
        </p:blipFill>
        <p:spPr>
          <a:xfrm>
            <a:off x="2700610" y="2603500"/>
            <a:ext cx="5735092" cy="3416300"/>
          </a:xfrm>
          <a:prstGeom prst="rect">
            <a:avLst/>
          </a:prstGeom>
        </p:spPr>
      </p:pic>
      <p:sp>
        <p:nvSpPr>
          <p:cNvPr id="12" name="Right Arrow 11"/>
          <p:cNvSpPr/>
          <p:nvPr/>
        </p:nvSpPr>
        <p:spPr>
          <a:xfrm rot="10800000">
            <a:off x="6478113" y="4807834"/>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ight Arrow 12"/>
          <p:cNvSpPr/>
          <p:nvPr/>
        </p:nvSpPr>
        <p:spPr>
          <a:xfrm rot="10800000">
            <a:off x="5864294" y="5213147"/>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ight Arrow 13"/>
          <p:cNvSpPr/>
          <p:nvPr/>
        </p:nvSpPr>
        <p:spPr>
          <a:xfrm rot="10800000">
            <a:off x="6478114" y="4811808"/>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ight Arrow 14"/>
          <p:cNvSpPr/>
          <p:nvPr/>
        </p:nvSpPr>
        <p:spPr>
          <a:xfrm rot="10800000">
            <a:off x="7705751" y="2916467"/>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27283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62885" cy="292297"/>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6" name="Content Placeholder 5"/>
          <p:cNvPicPr>
            <a:picLocks noGrp="1" noChangeAspect="1"/>
          </p:cNvPicPr>
          <p:nvPr>
            <p:ph idx="1"/>
          </p:nvPr>
        </p:nvPicPr>
        <p:blipFill>
          <a:blip r:embed="rId2"/>
          <a:stretch>
            <a:fillRect/>
          </a:stretch>
        </p:blipFill>
        <p:spPr>
          <a:xfrm>
            <a:off x="1154954" y="2371656"/>
            <a:ext cx="6485338" cy="3416300"/>
          </a:xfrm>
          <a:prstGeom prst="rect">
            <a:avLst/>
          </a:prstGeom>
        </p:spPr>
      </p:pic>
      <p:sp>
        <p:nvSpPr>
          <p:cNvPr id="16" name="Right Arrow 15"/>
          <p:cNvSpPr/>
          <p:nvPr/>
        </p:nvSpPr>
        <p:spPr>
          <a:xfrm rot="10800000">
            <a:off x="2553137" y="5472795"/>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55402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75764" cy="253661"/>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11" name="Content Placeholder 10"/>
          <p:cNvPicPr>
            <a:picLocks noGrp="1" noChangeAspect="1"/>
          </p:cNvPicPr>
          <p:nvPr>
            <p:ph idx="1"/>
          </p:nvPr>
        </p:nvPicPr>
        <p:blipFill>
          <a:blip r:embed="rId2"/>
          <a:stretch>
            <a:fillRect/>
          </a:stretch>
        </p:blipFill>
        <p:spPr>
          <a:xfrm>
            <a:off x="1761716" y="2363519"/>
            <a:ext cx="5124450" cy="2943225"/>
          </a:xfrm>
          <a:prstGeom prst="rect">
            <a:avLst/>
          </a:prstGeom>
        </p:spPr>
      </p:pic>
      <p:sp>
        <p:nvSpPr>
          <p:cNvPr id="13" name="Right Arrow 12"/>
          <p:cNvSpPr/>
          <p:nvPr/>
        </p:nvSpPr>
        <p:spPr>
          <a:xfrm rot="10800000">
            <a:off x="6074799" y="4696490"/>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ight Arrow 13"/>
          <p:cNvSpPr/>
          <p:nvPr/>
        </p:nvSpPr>
        <p:spPr>
          <a:xfrm rot="10800000">
            <a:off x="5866664" y="3608290"/>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4056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a:xfrm>
            <a:off x="1154954" y="2603500"/>
            <a:ext cx="8761413" cy="4119272"/>
          </a:xfrm>
        </p:spPr>
        <p:txBody>
          <a:bodyPr>
            <a:noAutofit/>
          </a:bodyPr>
          <a:lstStyle/>
          <a:p>
            <a:r>
              <a:rPr lang="en-US" sz="1600" dirty="0">
                <a:latin typeface="Arial" panose="020B0604020202020204" pitchFamily="34" charset="0"/>
                <a:cs typeface="Arial" panose="020B0604020202020204" pitchFamily="34" charset="0"/>
              </a:rPr>
              <a:t>Oracle Apps Data Loading Steps.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1.Prepare data Templates and get data in these templates from business for Suppliers , customer and Items.</a:t>
            </a:r>
          </a:p>
          <a:p>
            <a:r>
              <a:rPr lang="en-US" sz="1600" dirty="0">
                <a:latin typeface="Arial" panose="020B0604020202020204" pitchFamily="34" charset="0"/>
                <a:cs typeface="Arial" panose="020B0604020202020204" pitchFamily="34" charset="0"/>
              </a:rPr>
              <a:t>2. Then create SQL loader programs to Load data from These Data Templates.</a:t>
            </a:r>
          </a:p>
          <a:p>
            <a:r>
              <a:rPr lang="en-US" sz="1600" dirty="0">
                <a:latin typeface="Arial" panose="020B0604020202020204" pitchFamily="34" charset="0"/>
                <a:cs typeface="Arial" panose="020B0604020202020204" pitchFamily="34" charset="0"/>
              </a:rPr>
              <a:t>3.Run Custom Import programs to insert data from staging table to Interface tables.</a:t>
            </a:r>
          </a:p>
          <a:p>
            <a:r>
              <a:rPr lang="en-US" sz="1600" dirty="0">
                <a:latin typeface="Arial" panose="020B0604020202020204" pitchFamily="34" charset="0"/>
                <a:cs typeface="Arial" panose="020B0604020202020204" pitchFamily="34" charset="0"/>
              </a:rPr>
              <a:t>4.Finally run import program to load data in Oracle Base tables.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But my friends in Fusion this thing will gone be easy we don't need to take lot of pain during data load. Oracle has already provided standard data templates for each module and each </a:t>
            </a:r>
            <a:r>
              <a:rPr lang="en-US" sz="1600" dirty="0" smtClean="0">
                <a:latin typeface="Arial" panose="020B0604020202020204" pitchFamily="34" charset="0"/>
                <a:cs typeface="Arial" panose="020B0604020202020204" pitchFamily="34" charset="0"/>
              </a:rPr>
              <a:t>interface. We </a:t>
            </a:r>
            <a:r>
              <a:rPr lang="en-US" sz="1600" dirty="0">
                <a:latin typeface="Arial" panose="020B0604020202020204" pitchFamily="34" charset="0"/>
                <a:cs typeface="Arial" panose="020B0604020202020204" pitchFamily="34" charset="0"/>
              </a:rPr>
              <a:t>just need to download these data templates and put data in these data templates and upload this file to cloud and run scheduled processes to move the data in interface tables.</a:t>
            </a:r>
          </a:p>
          <a:p>
            <a:pPr marL="0" indent="0">
              <a:buNone/>
            </a:pPr>
            <a:endParaRPr lang="en-US" sz="17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75764" cy="330934"/>
          </a:xfrm>
        </p:spPr>
        <p:txBody>
          <a:bodyPr/>
          <a:lstStyle/>
          <a:p>
            <a:fld id="{D3790969-3533-4184-95DB-A13334110A99}"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626323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401521" cy="253661"/>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8" name="Content Placeholder 7"/>
          <p:cNvPicPr>
            <a:picLocks noGrp="1" noChangeAspect="1"/>
          </p:cNvPicPr>
          <p:nvPr>
            <p:ph idx="1"/>
          </p:nvPr>
        </p:nvPicPr>
        <p:blipFill>
          <a:blip r:embed="rId2"/>
          <a:stretch>
            <a:fillRect/>
          </a:stretch>
        </p:blipFill>
        <p:spPr>
          <a:xfrm>
            <a:off x="2310606" y="3192462"/>
            <a:ext cx="6515100" cy="2238375"/>
          </a:xfrm>
          <a:prstGeom prst="rect">
            <a:avLst/>
          </a:prstGeom>
        </p:spPr>
      </p:pic>
      <p:sp>
        <p:nvSpPr>
          <p:cNvPr id="12" name="Right Arrow 11"/>
          <p:cNvSpPr/>
          <p:nvPr/>
        </p:nvSpPr>
        <p:spPr>
          <a:xfrm rot="10800000">
            <a:off x="7743639" y="3478969"/>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84379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88642" cy="215024"/>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10" name="Content Placeholder 9"/>
          <p:cNvPicPr>
            <a:picLocks noGrp="1" noChangeAspect="1"/>
          </p:cNvPicPr>
          <p:nvPr>
            <p:ph idx="1"/>
          </p:nvPr>
        </p:nvPicPr>
        <p:blipFill>
          <a:blip r:embed="rId2"/>
          <a:stretch>
            <a:fillRect/>
          </a:stretch>
        </p:blipFill>
        <p:spPr>
          <a:xfrm>
            <a:off x="2733269" y="2603500"/>
            <a:ext cx="5669774" cy="3416300"/>
          </a:xfrm>
          <a:prstGeom prst="rect">
            <a:avLst/>
          </a:prstGeom>
        </p:spPr>
      </p:pic>
      <p:sp>
        <p:nvSpPr>
          <p:cNvPr id="13" name="Right Arrow 12"/>
          <p:cNvSpPr/>
          <p:nvPr/>
        </p:nvSpPr>
        <p:spPr>
          <a:xfrm rot="10800000">
            <a:off x="5773171" y="4714747"/>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ight Arrow 13"/>
          <p:cNvSpPr/>
          <p:nvPr/>
        </p:nvSpPr>
        <p:spPr>
          <a:xfrm rot="10800000">
            <a:off x="5912692" y="5265945"/>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ight Arrow 14"/>
          <p:cNvSpPr/>
          <p:nvPr/>
        </p:nvSpPr>
        <p:spPr>
          <a:xfrm rot="10800000">
            <a:off x="7563334" y="2988531"/>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56253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62885" cy="227903"/>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7" name="Content Placeholder 6"/>
          <p:cNvPicPr>
            <a:picLocks noGrp="1" noChangeAspect="1"/>
          </p:cNvPicPr>
          <p:nvPr>
            <p:ph idx="1"/>
          </p:nvPr>
        </p:nvPicPr>
        <p:blipFill>
          <a:blip r:embed="rId2"/>
          <a:stretch>
            <a:fillRect/>
          </a:stretch>
        </p:blipFill>
        <p:spPr>
          <a:xfrm>
            <a:off x="1289889" y="2950936"/>
            <a:ext cx="7191375" cy="781050"/>
          </a:xfrm>
          <a:prstGeom prst="rect">
            <a:avLst/>
          </a:prstGeom>
        </p:spPr>
      </p:pic>
      <p:sp>
        <p:nvSpPr>
          <p:cNvPr id="9" name="Right Arrow 8"/>
          <p:cNvSpPr/>
          <p:nvPr/>
        </p:nvSpPr>
        <p:spPr>
          <a:xfrm rot="10800000">
            <a:off x="4729983" y="3234271"/>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40927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rial" panose="020B0604020202020204" pitchFamily="34" charset="0"/>
                <a:cs typeface="Arial" panose="020B0604020202020204" pitchFamily="34" charset="0"/>
              </a:rPr>
              <a:t>Continue…</a:t>
            </a:r>
            <a:endParaRPr lang="en-IN"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50006" cy="253661"/>
          </a:xfrm>
        </p:spPr>
        <p:txBody>
          <a:bodyPr/>
          <a:lstStyle/>
          <a:p>
            <a:fld id="{780997D9-0CB4-4974-AC12-032B648E60C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6" name="Content Placeholder 5"/>
          <p:cNvPicPr>
            <a:picLocks noGrp="1" noChangeAspect="1"/>
          </p:cNvPicPr>
          <p:nvPr>
            <p:ph idx="1"/>
          </p:nvPr>
        </p:nvPicPr>
        <p:blipFill>
          <a:blip r:embed="rId2"/>
          <a:stretch>
            <a:fillRect/>
          </a:stretch>
        </p:blipFill>
        <p:spPr>
          <a:xfrm>
            <a:off x="524783" y="2467352"/>
            <a:ext cx="8824913" cy="2696699"/>
          </a:xfrm>
          <a:prstGeom prst="rect">
            <a:avLst/>
          </a:prstGeom>
        </p:spPr>
      </p:pic>
      <p:sp>
        <p:nvSpPr>
          <p:cNvPr id="10" name="Right Arrow 9"/>
          <p:cNvSpPr/>
          <p:nvPr/>
        </p:nvSpPr>
        <p:spPr>
          <a:xfrm rot="10800000">
            <a:off x="8122058" y="2822148"/>
            <a:ext cx="1227638" cy="405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6269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a:xfrm>
            <a:off x="1051706" y="2114104"/>
            <a:ext cx="8749117" cy="4589350"/>
          </a:xfrm>
        </p:spPr>
        <p:txBody>
          <a:bodyPr>
            <a:noAutofit/>
          </a:bodyPr>
          <a:lstStyle/>
          <a:p>
            <a:pPr marL="0" lvl="0" indent="0">
              <a:lnSpc>
                <a:spcPct val="100000"/>
              </a:lnSpc>
              <a:spcBef>
                <a:spcPts val="0"/>
              </a:spcBef>
              <a:buNone/>
            </a:pPr>
            <a:r>
              <a:rPr lang="en-US" sz="1600" b="1" u="sng" dirty="0">
                <a:solidFill>
                  <a:srgbClr val="000000"/>
                </a:solidFill>
                <a:latin typeface="Arial" panose="020B0604020202020204" pitchFamily="34" charset="0"/>
                <a:ea typeface="Times New Roman"/>
                <a:cs typeface="Arial" panose="020B0604020202020204" pitchFamily="34" charset="0"/>
                <a:sym typeface="Times New Roman"/>
              </a:rPr>
              <a:t>FBDI</a:t>
            </a:r>
            <a:r>
              <a:rPr lang="en-US" sz="1600" dirty="0">
                <a:solidFill>
                  <a:srgbClr val="000000"/>
                </a:solidFill>
                <a:latin typeface="Arial" panose="020B0604020202020204" pitchFamily="34" charset="0"/>
                <a:ea typeface="Times New Roman"/>
                <a:cs typeface="Arial" panose="020B0604020202020204" pitchFamily="34" charset="0"/>
                <a:sym typeface="Times New Roman"/>
              </a:rPr>
              <a:t>:-</a:t>
            </a:r>
          </a:p>
          <a:p>
            <a:pPr>
              <a:spcBef>
                <a:spcPts val="0"/>
              </a:spcBef>
            </a:pPr>
            <a:r>
              <a:rPr lang="en-US" sz="1600" dirty="0">
                <a:solidFill>
                  <a:srgbClr val="000000"/>
                </a:solidFill>
                <a:latin typeface="Arial" panose="020B0604020202020204" pitchFamily="34" charset="0"/>
                <a:ea typeface="Times New Roman"/>
                <a:cs typeface="Arial" panose="020B0604020202020204" pitchFamily="34" charset="0"/>
                <a:sym typeface="Times New Roman"/>
              </a:rPr>
              <a:t>Recommended for high volume data import</a:t>
            </a:r>
          </a:p>
          <a:p>
            <a:pPr>
              <a:spcBef>
                <a:spcPts val="0"/>
              </a:spcBef>
            </a:pPr>
            <a:r>
              <a:rPr lang="en-US" sz="1600" dirty="0">
                <a:solidFill>
                  <a:srgbClr val="000000"/>
                </a:solidFill>
                <a:latin typeface="Arial" panose="020B0604020202020204" pitchFamily="34" charset="0"/>
                <a:ea typeface="Times New Roman"/>
                <a:cs typeface="Arial" panose="020B0604020202020204" pitchFamily="34" charset="0"/>
                <a:sym typeface="Times New Roman"/>
              </a:rPr>
              <a:t>Loads data from flat files that are placed on a secure FTP server into interface tables</a:t>
            </a:r>
          </a:p>
          <a:p>
            <a:pPr>
              <a:spcBef>
                <a:spcPts val="0"/>
              </a:spcBef>
            </a:pPr>
            <a:r>
              <a:rPr lang="en-US" sz="1600" dirty="0">
                <a:solidFill>
                  <a:srgbClr val="000000"/>
                </a:solidFill>
                <a:latin typeface="Arial" panose="020B0604020202020204" pitchFamily="34" charset="0"/>
                <a:ea typeface="Times New Roman"/>
                <a:cs typeface="Arial" panose="020B0604020202020204" pitchFamily="34" charset="0"/>
                <a:sym typeface="Times New Roman"/>
              </a:rPr>
              <a:t> Enterprise Scheduler Service (ESS) Jobs move data to Fusion Applications base tables</a:t>
            </a:r>
          </a:p>
          <a:p>
            <a:pPr>
              <a:spcBef>
                <a:spcPts val="0"/>
              </a:spcBef>
            </a:pPr>
            <a:r>
              <a:rPr lang="en-US" sz="1600" dirty="0">
                <a:solidFill>
                  <a:srgbClr val="000000"/>
                </a:solidFill>
                <a:latin typeface="Arial" panose="020B0604020202020204" pitchFamily="34" charset="0"/>
                <a:ea typeface="Times New Roman"/>
                <a:cs typeface="Arial" panose="020B0604020202020204" pitchFamily="34" charset="0"/>
                <a:sym typeface="Times New Roman"/>
              </a:rPr>
              <a:t>Interface tables and the processing job descriptions can be found in Oracle Enterprise Repository (OER)</a:t>
            </a:r>
          </a:p>
          <a:p>
            <a:pPr marL="0" lvl="0" indent="0">
              <a:lnSpc>
                <a:spcPct val="100000"/>
              </a:lnSpc>
              <a:spcBef>
                <a:spcPts val="0"/>
              </a:spcBef>
              <a:buNone/>
            </a:pPr>
            <a:endParaRPr lang="en-US" sz="1600" dirty="0">
              <a:solidFill>
                <a:srgbClr val="000000"/>
              </a:solidFill>
              <a:latin typeface="Arial" panose="020B0604020202020204" pitchFamily="34" charset="0"/>
              <a:ea typeface="Times New Roman"/>
              <a:cs typeface="Arial" panose="020B0604020202020204" pitchFamily="34" charset="0"/>
              <a:sym typeface="Times New Roman"/>
            </a:endParaRPr>
          </a:p>
          <a:p>
            <a:pPr marL="0" lvl="0" indent="0">
              <a:lnSpc>
                <a:spcPct val="100000"/>
              </a:lnSpc>
              <a:spcBef>
                <a:spcPts val="0"/>
              </a:spcBef>
              <a:buNone/>
            </a:pPr>
            <a:r>
              <a:rPr lang="en-US" sz="1600" b="1" dirty="0">
                <a:solidFill>
                  <a:srgbClr val="000000"/>
                </a:solidFill>
                <a:latin typeface="Arial" panose="020B0604020202020204" pitchFamily="34" charset="0"/>
                <a:ea typeface="Times New Roman"/>
                <a:cs typeface="Arial" panose="020B0604020202020204" pitchFamily="34" charset="0"/>
                <a:sym typeface="Times New Roman"/>
              </a:rPr>
              <a:t>FBDI Data Import </a:t>
            </a:r>
            <a:r>
              <a:rPr lang="en-US" sz="1600" b="1" dirty="0" smtClean="0">
                <a:solidFill>
                  <a:srgbClr val="000000"/>
                </a:solidFill>
                <a:latin typeface="Arial" panose="020B0604020202020204" pitchFamily="34" charset="0"/>
                <a:ea typeface="Times New Roman"/>
                <a:cs typeface="Arial" panose="020B0604020202020204" pitchFamily="34" charset="0"/>
                <a:sym typeface="Times New Roman"/>
              </a:rPr>
              <a:t>Steps.</a:t>
            </a:r>
            <a:endParaRPr lang="en-US" sz="1600" b="1" dirty="0">
              <a:solidFill>
                <a:srgbClr val="000000"/>
              </a:solidFill>
              <a:latin typeface="Arial" panose="020B0604020202020204" pitchFamily="34" charset="0"/>
              <a:ea typeface="Times New Roman"/>
              <a:cs typeface="Arial" panose="020B0604020202020204" pitchFamily="34" charset="0"/>
              <a:sym typeface="Times New Roman"/>
            </a:endParaRPr>
          </a:p>
          <a:p>
            <a:pPr marL="0" lvl="0" indent="0">
              <a:lnSpc>
                <a:spcPct val="100000"/>
              </a:lnSpc>
              <a:spcBef>
                <a:spcPts val="0"/>
              </a:spcBef>
              <a:buNone/>
            </a:pPr>
            <a:endParaRPr lang="en-US" sz="1600" dirty="0">
              <a:solidFill>
                <a:srgbClr val="000000"/>
              </a:solidFill>
              <a:latin typeface="Arial" panose="020B0604020202020204" pitchFamily="34" charset="0"/>
              <a:ea typeface="Times New Roman"/>
              <a:cs typeface="Arial" panose="020B0604020202020204" pitchFamily="34" charset="0"/>
              <a:sym typeface="Times New Roman"/>
            </a:endParaRPr>
          </a:p>
          <a:p>
            <a:pPr marL="0" lvl="0" indent="0">
              <a:lnSpc>
                <a:spcPct val="100000"/>
              </a:lnSpc>
              <a:spcBef>
                <a:spcPts val="0"/>
              </a:spcBef>
              <a:buNone/>
            </a:pPr>
            <a:r>
              <a:rPr lang="en-US" sz="1600" dirty="0">
                <a:solidFill>
                  <a:srgbClr val="000000"/>
                </a:solidFill>
                <a:latin typeface="Arial" panose="020B0604020202020204" pitchFamily="34" charset="0"/>
                <a:ea typeface="Times New Roman"/>
                <a:cs typeface="Arial" panose="020B0604020202020204" pitchFamily="34" charset="0"/>
                <a:sym typeface="Times New Roman"/>
              </a:rPr>
              <a:t>Step-1:- Download template from Oracle Enterprise Repository (OER) </a:t>
            </a:r>
          </a:p>
          <a:p>
            <a:pPr marL="0" lvl="0" indent="0">
              <a:lnSpc>
                <a:spcPct val="100000"/>
              </a:lnSpc>
              <a:spcBef>
                <a:spcPts val="0"/>
              </a:spcBef>
              <a:buNone/>
            </a:pPr>
            <a:r>
              <a:rPr lang="en-US" sz="1600" dirty="0">
                <a:solidFill>
                  <a:srgbClr val="000000"/>
                </a:solidFill>
                <a:latin typeface="Arial" panose="020B0604020202020204" pitchFamily="34" charset="0"/>
                <a:ea typeface="Times New Roman"/>
                <a:cs typeface="Arial" panose="020B0604020202020204" pitchFamily="34" charset="0"/>
                <a:sym typeface="Times New Roman"/>
              </a:rPr>
              <a:t>Step-2:-Prepare Data conversion file &amp; generate .</a:t>
            </a:r>
            <a:r>
              <a:rPr lang="en-US" sz="1600" dirty="0" err="1">
                <a:solidFill>
                  <a:srgbClr val="000000"/>
                </a:solidFill>
                <a:latin typeface="Arial" panose="020B0604020202020204" pitchFamily="34" charset="0"/>
                <a:ea typeface="Times New Roman"/>
                <a:cs typeface="Arial" panose="020B0604020202020204" pitchFamily="34" charset="0"/>
                <a:sym typeface="Times New Roman"/>
              </a:rPr>
              <a:t>csv</a:t>
            </a:r>
            <a:r>
              <a:rPr lang="en-US" sz="1600" dirty="0">
                <a:solidFill>
                  <a:srgbClr val="000000"/>
                </a:solidFill>
                <a:latin typeface="Arial" panose="020B0604020202020204" pitchFamily="34" charset="0"/>
                <a:ea typeface="Times New Roman"/>
                <a:cs typeface="Arial" panose="020B0604020202020204" pitchFamily="34" charset="0"/>
                <a:sym typeface="Times New Roman"/>
              </a:rPr>
              <a:t> &amp; .zip files </a:t>
            </a:r>
          </a:p>
          <a:p>
            <a:pPr marL="0" lvl="0" indent="0">
              <a:lnSpc>
                <a:spcPct val="100000"/>
              </a:lnSpc>
              <a:spcBef>
                <a:spcPts val="0"/>
              </a:spcBef>
              <a:buNone/>
            </a:pPr>
            <a:r>
              <a:rPr lang="en-US" sz="1600" dirty="0">
                <a:solidFill>
                  <a:srgbClr val="000000"/>
                </a:solidFill>
                <a:latin typeface="Arial" panose="020B0604020202020204" pitchFamily="34" charset="0"/>
                <a:ea typeface="Times New Roman"/>
                <a:cs typeface="Arial" panose="020B0604020202020204" pitchFamily="34" charset="0"/>
                <a:sym typeface="Times New Roman"/>
              </a:rPr>
              <a:t>Step-3:-Upload the zip file to Oracle Cloud </a:t>
            </a:r>
          </a:p>
          <a:p>
            <a:pPr marL="0" lvl="0" indent="0">
              <a:lnSpc>
                <a:spcPct val="100000"/>
              </a:lnSpc>
              <a:spcBef>
                <a:spcPts val="0"/>
              </a:spcBef>
              <a:buNone/>
            </a:pPr>
            <a:r>
              <a:rPr lang="en-US" sz="1600" dirty="0">
                <a:solidFill>
                  <a:srgbClr val="000000"/>
                </a:solidFill>
                <a:latin typeface="Arial" panose="020B0604020202020204" pitchFamily="34" charset="0"/>
                <a:ea typeface="Times New Roman"/>
                <a:cs typeface="Arial" panose="020B0604020202020204" pitchFamily="34" charset="0"/>
                <a:sym typeface="Times New Roman"/>
              </a:rPr>
              <a:t>Step-4:-Login to Fusion Applications </a:t>
            </a:r>
          </a:p>
          <a:p>
            <a:pPr marL="0" lvl="0" indent="0">
              <a:lnSpc>
                <a:spcPct val="100000"/>
              </a:lnSpc>
              <a:spcBef>
                <a:spcPts val="0"/>
              </a:spcBef>
              <a:buNone/>
            </a:pPr>
            <a:r>
              <a:rPr lang="en-US" sz="1600" dirty="0">
                <a:solidFill>
                  <a:srgbClr val="000000"/>
                </a:solidFill>
                <a:latin typeface="Arial" panose="020B0604020202020204" pitchFamily="34" charset="0"/>
                <a:ea typeface="Times New Roman"/>
                <a:cs typeface="Arial" panose="020B0604020202020204" pitchFamily="34" charset="0"/>
                <a:sym typeface="Times New Roman"/>
              </a:rPr>
              <a:t>Step-5:-Submit the Load Interface File for Import process </a:t>
            </a:r>
          </a:p>
          <a:p>
            <a:pPr marL="0" lvl="0" indent="0">
              <a:lnSpc>
                <a:spcPct val="100000"/>
              </a:lnSpc>
              <a:spcBef>
                <a:spcPts val="0"/>
              </a:spcBef>
              <a:buNone/>
            </a:pPr>
            <a:r>
              <a:rPr lang="en-US" sz="1600" dirty="0">
                <a:solidFill>
                  <a:srgbClr val="000000"/>
                </a:solidFill>
                <a:latin typeface="Arial" panose="020B0604020202020204" pitchFamily="34" charset="0"/>
                <a:ea typeface="Times New Roman"/>
                <a:cs typeface="Arial" panose="020B0604020202020204" pitchFamily="34" charset="0"/>
                <a:sym typeface="Times New Roman"/>
              </a:rPr>
              <a:t>Step-6:-Submit the product specific import job </a:t>
            </a:r>
          </a:p>
          <a:p>
            <a:pPr marL="0" lvl="0" indent="0">
              <a:lnSpc>
                <a:spcPct val="100000"/>
              </a:lnSpc>
              <a:spcBef>
                <a:spcPts val="0"/>
              </a:spcBef>
              <a:buNone/>
            </a:pPr>
            <a:r>
              <a:rPr lang="en-US" sz="1600" dirty="0">
                <a:solidFill>
                  <a:srgbClr val="000000"/>
                </a:solidFill>
                <a:latin typeface="Arial" panose="020B0604020202020204" pitchFamily="34" charset="0"/>
                <a:ea typeface="Times New Roman"/>
                <a:cs typeface="Arial" panose="020B0604020202020204" pitchFamily="34" charset="0"/>
                <a:sym typeface="Times New Roman"/>
              </a:rPr>
              <a:t>Step-6:-Review output file for any errors.</a:t>
            </a:r>
          </a:p>
        </p:txBody>
      </p:sp>
      <p:sp>
        <p:nvSpPr>
          <p:cNvPr id="4" name="Date Placeholder 3"/>
          <p:cNvSpPr>
            <a:spLocks noGrp="1"/>
          </p:cNvSpPr>
          <p:nvPr>
            <p:ph type="dt" sz="half" idx="10"/>
          </p:nvPr>
        </p:nvSpPr>
        <p:spPr>
          <a:xfrm>
            <a:off x="10653104" y="6391838"/>
            <a:ext cx="1324248" cy="311616"/>
          </a:xfrm>
        </p:spPr>
        <p:txBody>
          <a:bodyPr/>
          <a:lstStyle/>
          <a:p>
            <a:fld id="{85F8EE2C-E0B0-4FAF-A29F-2C5297C521B1}"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516160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 for FBDI in Fusion</a:t>
            </a:r>
            <a:endParaRPr lang="en-US" dirty="0"/>
          </a:p>
        </p:txBody>
      </p:sp>
      <p:sp>
        <p:nvSpPr>
          <p:cNvPr id="3" name="Content Placeholder 2"/>
          <p:cNvSpPr>
            <a:spLocks noGrp="1"/>
          </p:cNvSpPr>
          <p:nvPr>
            <p:ph idx="1"/>
          </p:nvPr>
        </p:nvSpPr>
        <p:spPr>
          <a:xfrm>
            <a:off x="1154954" y="2603499"/>
            <a:ext cx="8825659" cy="4067757"/>
          </a:xfrm>
        </p:spPr>
        <p:txBody>
          <a:bodyPr>
            <a:noAutofit/>
          </a:bodyPr>
          <a:lstStyle/>
          <a:p>
            <a:pPr lvl="0"/>
            <a:r>
              <a:rPr lang="en-US" sz="1600" dirty="0" smtClean="0">
                <a:latin typeface="Arial" panose="020B0604020202020204" pitchFamily="34" charset="0"/>
                <a:cs typeface="Arial" panose="020B0604020202020204" pitchFamily="34" charset="0"/>
              </a:rPr>
              <a:t>BU</a:t>
            </a:r>
            <a:endParaRPr lang="en-IN"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Legal Entity</a:t>
            </a:r>
            <a:endParaRPr lang="en-IN"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Assign legal entity with BU</a:t>
            </a:r>
            <a:endParaRPr lang="en-IN"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Ledger</a:t>
            </a:r>
            <a:endParaRPr lang="en-IN"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Assign Legal Entity with Ledger</a:t>
            </a:r>
            <a:endParaRPr lang="en-IN"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COA</a:t>
            </a:r>
            <a:endParaRPr lang="en-IN"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Calendar</a:t>
            </a:r>
            <a:endParaRPr lang="en-IN"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Currency</a:t>
            </a:r>
            <a:endParaRPr lang="en-IN"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Assign Calendar, Currency and COA to Ledger</a:t>
            </a:r>
            <a:endParaRPr lang="en-IN"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Categories</a:t>
            </a:r>
            <a:endParaRPr lang="en-IN"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Source</a:t>
            </a:r>
          </a:p>
        </p:txBody>
      </p:sp>
      <p:sp>
        <p:nvSpPr>
          <p:cNvPr id="4" name="Date Placeholder 3"/>
          <p:cNvSpPr>
            <a:spLocks noGrp="1"/>
          </p:cNvSpPr>
          <p:nvPr>
            <p:ph type="dt" sz="half" idx="10"/>
          </p:nvPr>
        </p:nvSpPr>
        <p:spPr>
          <a:xfrm>
            <a:off x="10653104" y="6391839"/>
            <a:ext cx="1388642" cy="279417"/>
          </a:xfrm>
        </p:spPr>
        <p:txBody>
          <a:bodyPr/>
          <a:lstStyle/>
          <a:p>
            <a:fld id="{C4DF11EE-561C-4FAF-8E12-F181990B0D91}"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17760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38818"/>
            <a:ext cx="8929204" cy="1035436"/>
          </a:xfrm>
        </p:spPr>
        <p:txBody>
          <a:bodyPr/>
          <a:lstStyle/>
          <a:p>
            <a:r>
              <a:rPr lang="en-US" dirty="0" smtClean="0">
                <a:latin typeface="Arial" panose="020B0604020202020204" pitchFamily="34" charset="0"/>
                <a:cs typeface="Arial" panose="020B0604020202020204" pitchFamily="34" charset="0"/>
              </a:rPr>
              <a:t>COLUMN MAPPING WITH FBDI TEMPLATE FROM EBS</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8"/>
            <a:ext cx="1375764" cy="292297"/>
          </a:xfrm>
        </p:spPr>
        <p:txBody>
          <a:bodyPr/>
          <a:lstStyle/>
          <a:p>
            <a:fld id="{B038F40E-32E0-4375-A901-52068AB0E6C8}"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426853383"/>
              </p:ext>
            </p:extLst>
          </p:nvPr>
        </p:nvGraphicFramePr>
        <p:xfrm>
          <a:off x="4301544" y="3243616"/>
          <a:ext cx="2276517" cy="1920812"/>
        </p:xfrm>
        <a:graphic>
          <a:graphicData uri="http://schemas.openxmlformats.org/presentationml/2006/ole">
            <mc:AlternateContent xmlns:mc="http://schemas.openxmlformats.org/markup-compatibility/2006">
              <mc:Choice xmlns:v="urn:schemas-microsoft-com:vml" Requires="v">
                <p:oleObj spid="_x0000_s1092"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4301544" y="3243616"/>
                        <a:ext cx="2276517" cy="1920812"/>
                      </a:xfrm>
                      <a:prstGeom prst="rect">
                        <a:avLst/>
                      </a:prstGeom>
                    </p:spPr>
                  </p:pic>
                </p:oleObj>
              </mc:Fallback>
            </mc:AlternateContent>
          </a:graphicData>
        </a:graphic>
      </p:graphicFrame>
    </p:spTree>
    <p:extLst>
      <p:ext uri="{BB962C8B-B14F-4D97-AF65-F5344CB8AC3E}">
        <p14:creationId xmlns:p14="http://schemas.microsoft.com/office/powerpoint/2010/main" val="1449560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02278"/>
            <a:ext cx="9197586" cy="1365160"/>
          </a:xfrm>
        </p:spPr>
        <p:txBody>
          <a:bodyPr/>
          <a:lstStyle/>
          <a:p>
            <a:r>
              <a:rPr lang="en-US" dirty="0" smtClean="0">
                <a:latin typeface="Arial" panose="020B0604020202020204" pitchFamily="34" charset="0"/>
                <a:cs typeface="Arial" panose="020B0604020202020204" pitchFamily="34" charset="0"/>
              </a:rPr>
              <a:t>Picking FBDI Template from OER (Oracle Enterprise Repository)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IN" sz="1700" b="1" dirty="0" smtClean="0">
                <a:latin typeface="Arial" panose="020B0604020202020204" pitchFamily="34" charset="0"/>
                <a:cs typeface="Arial" panose="020B0604020202020204" pitchFamily="34" charset="0"/>
              </a:rPr>
              <a:t>Type Oracle Enterprise Repository in Google and go to the below URL</a:t>
            </a:r>
          </a:p>
          <a:p>
            <a:pPr marL="0" indent="0">
              <a:buNone/>
            </a:pPr>
            <a:r>
              <a:rPr lang="en-IN" sz="1600" dirty="0" smtClean="0">
                <a:latin typeface="Arial" panose="020B0604020202020204" pitchFamily="34" charset="0"/>
                <a:cs typeface="Arial" panose="020B0604020202020204" pitchFamily="34" charset="0"/>
                <a:hlinkClick r:id="rId2"/>
              </a:rPr>
              <a:t>https://www.oracle.com/webfolder/technetwork/docs/HTML/oer-redirect.html</a:t>
            </a:r>
            <a:endParaRPr lang="en-IN" sz="1600" dirty="0" smtClean="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9"/>
            <a:ext cx="1362885" cy="202144"/>
          </a:xfrm>
        </p:spPr>
        <p:txBody>
          <a:bodyPr/>
          <a:lstStyle/>
          <a:p>
            <a:fld id="{93D4DF53-84CF-4A68-A097-4F05EC2A55D2}"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453389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553" y="631974"/>
            <a:ext cx="9440214" cy="862884"/>
          </a:xfrm>
        </p:spPr>
        <p:txBody>
          <a:bodyPr/>
          <a:lstStyle/>
          <a:p>
            <a:r>
              <a:rPr lang="en-IN" dirty="0" smtClean="0">
                <a:latin typeface="Arial" panose="020B0604020202020204" pitchFamily="34" charset="0"/>
                <a:cs typeface="Arial" panose="020B0604020202020204" pitchFamily="34" charset="0"/>
              </a:rPr>
              <a:t>Continue..</a:t>
            </a:r>
            <a:r>
              <a:rPr lang="en-IN" dirty="0">
                <a:latin typeface="Arial" panose="020B0604020202020204" pitchFamily="34" charset="0"/>
                <a:cs typeface="Arial" panose="020B0604020202020204" pitchFamily="34" charset="0"/>
              </a:rPr>
              <a:t/>
            </a:r>
            <a:br>
              <a:rPr lang="en-IN"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9"/>
            <a:ext cx="1324248" cy="240781"/>
          </a:xfrm>
        </p:spPr>
        <p:txBody>
          <a:bodyPr/>
          <a:lstStyle/>
          <a:p>
            <a:fld id="{E730B5A0-24C9-43AB-BDF4-4384018DD7F0}"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
        <p:nvSpPr>
          <p:cNvPr id="9" name="Content Placeholder 8"/>
          <p:cNvSpPr>
            <a:spLocks noGrp="1"/>
          </p:cNvSpPr>
          <p:nvPr>
            <p:ph idx="1"/>
          </p:nvPr>
        </p:nvSpPr>
        <p:spPr/>
        <p:txBody>
          <a:bodyPr/>
          <a:lstStyle/>
          <a:p>
            <a:endParaRPr lang="en-IN"/>
          </a:p>
        </p:txBody>
      </p:sp>
      <p:pic>
        <p:nvPicPr>
          <p:cNvPr id="10" name="Picture 9"/>
          <p:cNvPicPr>
            <a:picLocks noChangeAspect="1"/>
          </p:cNvPicPr>
          <p:nvPr/>
        </p:nvPicPr>
        <p:blipFill>
          <a:blip r:embed="rId2"/>
          <a:stretch>
            <a:fillRect/>
          </a:stretch>
        </p:blipFill>
        <p:spPr>
          <a:xfrm>
            <a:off x="0" y="1399661"/>
            <a:ext cx="12192000" cy="4751396"/>
          </a:xfrm>
          <a:prstGeom prst="rect">
            <a:avLst/>
          </a:prstGeom>
        </p:spPr>
      </p:pic>
      <p:sp>
        <p:nvSpPr>
          <p:cNvPr id="11" name="Right Arrow 10"/>
          <p:cNvSpPr/>
          <p:nvPr/>
        </p:nvSpPr>
        <p:spPr>
          <a:xfrm>
            <a:off x="1914807" y="3889420"/>
            <a:ext cx="1382184" cy="540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74647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Continue..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54954" y="2603500"/>
            <a:ext cx="8761413" cy="4254500"/>
          </a:xfrm>
        </p:spPr>
        <p:txBody>
          <a:bodyPr>
            <a:noAutofit/>
          </a:bodyPr>
          <a:lstStyle/>
          <a:p>
            <a:r>
              <a:rPr lang="en-IN" sz="1700" dirty="0" smtClean="0">
                <a:latin typeface="Arial" panose="020B0604020202020204" pitchFamily="34" charset="0"/>
                <a:cs typeface="Arial" panose="020B0604020202020204" pitchFamily="34" charset="0"/>
              </a:rPr>
              <a:t>Click on Cloud Applications from Search by product</a:t>
            </a:r>
          </a:p>
          <a:p>
            <a:r>
              <a:rPr lang="en-IN" sz="1700" dirty="0" smtClean="0">
                <a:latin typeface="Arial" panose="020B0604020202020204" pitchFamily="34" charset="0"/>
                <a:cs typeface="Arial" panose="020B0604020202020204" pitchFamily="34" charset="0"/>
              </a:rPr>
              <a:t>Click on Financials under Enterprise Resource Planning</a:t>
            </a:r>
          </a:p>
          <a:p>
            <a:endParaRPr lang="en-IN" sz="17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0653104" y="6391837"/>
            <a:ext cx="1440158" cy="343813"/>
          </a:xfrm>
        </p:spPr>
        <p:txBody>
          <a:bodyPr/>
          <a:lstStyle/>
          <a:p>
            <a:fld id="{AEC2CF32-62F5-44D6-A2FC-29131573709A}" type="datetime4">
              <a:rPr lang="en-US" smtClean="0"/>
              <a:t>September 2, 2020</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083558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498</TotalTime>
  <Words>525</Words>
  <Application>Microsoft Office PowerPoint</Application>
  <PresentationFormat>Widescreen</PresentationFormat>
  <Paragraphs>147</Paragraphs>
  <Slides>33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Century Gothic</vt:lpstr>
      <vt:lpstr>Times New Roman</vt:lpstr>
      <vt:lpstr>Wingdings 3</vt:lpstr>
      <vt:lpstr>Ion Boardroom</vt:lpstr>
      <vt:lpstr>Microsoft Excel Worksheet</vt:lpstr>
      <vt:lpstr>EBS TO CLOUD INTEGRATION THROUGH FBDI</vt:lpstr>
      <vt:lpstr>INTRODUCTION TO EBS-FUSION INTEGRATION</vt:lpstr>
      <vt:lpstr>Continue..</vt:lpstr>
      <vt:lpstr>Continue..</vt:lpstr>
      <vt:lpstr>Pre-requisites for FBDI in Fusion</vt:lpstr>
      <vt:lpstr>COLUMN MAPPING WITH FBDI TEMPLATE FROM EBS</vt:lpstr>
      <vt:lpstr>Picking FBDI Template from OER (Oracle Enterprise Repository)</vt:lpstr>
      <vt:lpstr>Continue.. </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lpstr>Continue…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DOYENSYS </dc:title>
  <dc:creator>DOYENSYS</dc:creator>
  <cp:lastModifiedBy>Doyensys</cp:lastModifiedBy>
  <cp:revision>246</cp:revision>
  <dcterms:created xsi:type="dcterms:W3CDTF">2020-06-04T05:13:33Z</dcterms:created>
  <dcterms:modified xsi:type="dcterms:W3CDTF">2020-09-02T08:27:46Z</dcterms:modified>
</cp:coreProperties>
</file>