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56" r:id="rId5"/>
    <p:sldId id="268" r:id="rId6"/>
    <p:sldId id="262" r:id="rId7"/>
    <p:sldId id="264" r:id="rId8"/>
    <p:sldId id="267" r:id="rId9"/>
    <p:sldId id="266" r:id="rId10"/>
    <p:sldId id="265" r:id="rId11"/>
    <p:sldId id="257"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Lst>
        </p14:section>
        <p14:section name="Design, Impress, Work Together" id="{B9B51309-D148-4332-87C2-07BE32FBCA3B}">
          <p14:sldIdLst>
            <p14:sldId id="268"/>
            <p14:sldId id="262"/>
            <p14:sldId id="264"/>
            <p14:sldId id="267"/>
            <p14:sldId id="266"/>
            <p14:sldId id="265"/>
            <p14:sldId id="257"/>
          </p14:sldIdLst>
        </p14:section>
        <p14:section name="Learn More" id="{2CC34DB2-6590-42C0-AD4B-A04C6060184E}">
          <p14:sldIdLst>
            <p14:sldId id="26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280" autoAdjust="0"/>
  </p:normalViewPr>
  <p:slideViewPr>
    <p:cSldViewPr snapToGrid="0">
      <p:cViewPr>
        <p:scale>
          <a:sx n="50" d="100"/>
          <a:sy n="50" d="100"/>
        </p:scale>
        <p:origin x="1284" y="48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11/6/2019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smtClean="0"/>
              <a:t>In </a:t>
            </a:r>
            <a:r>
              <a:rPr lang="en-US" baseline="0" dirty="0" smtClean="0"/>
              <a:t>Slide Show mode, click the arrow to enter the PowerPoint Getting Started Center.</a:t>
            </a:r>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9</a:t>
            </a:fld>
            <a:endParaRPr lang="en-US"/>
          </a:p>
        </p:txBody>
      </p:sp>
    </p:spTree>
    <p:extLst>
      <p:ext uri="{BB962C8B-B14F-4D97-AF65-F5344CB8AC3E}">
        <p14:creationId xmlns:p14="http://schemas.microsoft.com/office/powerpoint/2010/main" val="1851196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rgbClr val="D2472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838201" y="2402238"/>
            <a:ext cx="4508715" cy="2187227"/>
          </a:xfrm>
        </p:spPr>
        <p:txBody>
          <a:bodyPr anchor="ctr">
            <a:noAutofit/>
          </a:bodyPr>
          <a:lstStyle>
            <a:lvl1pPr algn="l">
              <a:defRPr sz="4800">
                <a:solidFill>
                  <a:srgbClr val="D247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
        <p:nvSpPr>
          <p:cNvPr id="9" name="Rectangle 8"/>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t>11/6/2019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t>‹#›</a:t>
            </a:fld>
            <a:endParaRPr lang="en-US"/>
          </a:p>
        </p:txBody>
      </p:sp>
      <p:sp>
        <p:nvSpPr>
          <p:cNvPr id="11" name="Rectangle 10"/>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t>11/6/2019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t>‹#›</a:t>
            </a:fld>
            <a:endParaRPr lang="en-US"/>
          </a:p>
        </p:txBody>
      </p:sp>
      <p:sp>
        <p:nvSpPr>
          <p:cNvPr id="7" name="Rectangle 6"/>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t>11/6/2019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t>11/6/2019</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hyperlink" Target="http://o15.officeredir.microsoft.com/r/rlid2013GettingStartedCntrPPT?clid=1033"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Oracle Integration Cloud an Introduction</a:t>
            </a:r>
            <a:endParaRPr lang="en-US" dirty="0"/>
          </a:p>
        </p:txBody>
      </p:sp>
      <p:sp>
        <p:nvSpPr>
          <p:cNvPr id="3" name="Subtitle 2"/>
          <p:cNvSpPr>
            <a:spLocks noGrp="1"/>
          </p:cNvSpPr>
          <p:nvPr>
            <p:ph type="subTitle" idx="1"/>
          </p:nvPr>
        </p:nvSpPr>
        <p:spPr/>
        <p:txBody>
          <a:bodyPr>
            <a:normAutofit/>
          </a:bodyPr>
          <a:lstStyle/>
          <a:p>
            <a:r>
              <a:rPr lang="en-US" dirty="0" smtClean="0"/>
              <a:t>By Senthil Raman</a:t>
            </a:r>
            <a:endParaRPr lang="en-US" dirty="0"/>
          </a:p>
        </p:txBody>
      </p:sp>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Oracle Integration Cloud</a:t>
            </a:r>
            <a:endParaRPr lang="en-US" dirty="0"/>
          </a:p>
        </p:txBody>
      </p:sp>
      <p:sp>
        <p:nvSpPr>
          <p:cNvPr id="3" name="Content Placeholder 2"/>
          <p:cNvSpPr>
            <a:spLocks noGrp="1"/>
          </p:cNvSpPr>
          <p:nvPr>
            <p:ph idx="1"/>
          </p:nvPr>
        </p:nvSpPr>
        <p:spPr>
          <a:xfrm>
            <a:off x="838201" y="1825625"/>
            <a:ext cx="10350499" cy="4351338"/>
          </a:xfrm>
        </p:spPr>
        <p:txBody>
          <a:bodyPr>
            <a:normAutofit fontScale="92500" lnSpcReduction="10000"/>
          </a:bodyPr>
          <a:lstStyle/>
          <a:p>
            <a:r>
              <a:rPr lang="en-US" dirty="0" smtClean="0"/>
              <a:t>Connects and integrates various applications like </a:t>
            </a:r>
            <a:r>
              <a:rPr lang="en-US" dirty="0" err="1" smtClean="0"/>
              <a:t>SaasS</a:t>
            </a:r>
            <a:r>
              <a:rPr lang="en-US" dirty="0" smtClean="0"/>
              <a:t> with on premise application</a:t>
            </a:r>
          </a:p>
          <a:p>
            <a:r>
              <a:rPr lang="en-US" dirty="0" err="1" smtClean="0"/>
              <a:t>Preintegrated</a:t>
            </a:r>
            <a:r>
              <a:rPr lang="en-US" dirty="0" smtClean="0"/>
              <a:t> </a:t>
            </a:r>
            <a:r>
              <a:rPr lang="en-US" dirty="0"/>
              <a:t>with applications—Eliminate the slow, error-prone process of configuring and manually updating web service and other styles of application integration.</a:t>
            </a:r>
          </a:p>
          <a:p>
            <a:r>
              <a:rPr lang="en-US" dirty="0"/>
              <a:t>Best practice integration flows—Take the guesswork out of integration with machine learning recommendations between applications spanning CX, ERP, HCM, and other applications.</a:t>
            </a:r>
          </a:p>
          <a:p>
            <a:r>
              <a:rPr lang="en-US" dirty="0"/>
              <a:t>Connects your applications, on-premise with Cloud (</a:t>
            </a:r>
            <a:r>
              <a:rPr lang="en-US" b="1" dirty="0"/>
              <a:t>Integration Cloud Service</a:t>
            </a:r>
            <a:r>
              <a:rPr lang="en-US" dirty="0"/>
              <a:t>) and helps in design, monitor, and manage connections between your applications</a:t>
            </a:r>
          </a:p>
          <a:p>
            <a:r>
              <a:rPr lang="en-US" dirty="0"/>
              <a:t>Automate &amp; Manage business Process (</a:t>
            </a:r>
            <a:r>
              <a:rPr lang="en-US" b="1" dirty="0"/>
              <a:t>Process Cloud Service</a:t>
            </a:r>
            <a:r>
              <a:rPr lang="en-US" dirty="0"/>
              <a:t>)</a:t>
            </a:r>
          </a:p>
          <a:p>
            <a:r>
              <a:rPr lang="en-US" dirty="0"/>
              <a:t>Build Applications Visually (</a:t>
            </a:r>
            <a:r>
              <a:rPr lang="en-US" b="1" dirty="0"/>
              <a:t>Visual Builder Cloud Service</a:t>
            </a:r>
            <a:r>
              <a:rPr lang="en-US" dirty="0"/>
              <a:t>) </a:t>
            </a:r>
          </a:p>
          <a:p>
            <a:endParaRPr lang="en-US" dirty="0"/>
          </a:p>
        </p:txBody>
      </p:sp>
    </p:spTree>
    <p:extLst>
      <p:ext uri="{BB962C8B-B14F-4D97-AF65-F5344CB8AC3E}">
        <p14:creationId xmlns:p14="http://schemas.microsoft.com/office/powerpoint/2010/main" val="4263943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Designer</a:t>
            </a:r>
            <a:endParaRPr lang="en-US" dirty="0"/>
          </a:p>
        </p:txBody>
      </p:sp>
      <p:sp>
        <p:nvSpPr>
          <p:cNvPr id="3" name="Content Placeholder 2"/>
          <p:cNvSpPr>
            <a:spLocks noGrp="1"/>
          </p:cNvSpPr>
          <p:nvPr>
            <p:ph idx="1"/>
          </p:nvPr>
        </p:nvSpPr>
        <p:spPr>
          <a:xfrm>
            <a:off x="838199" y="3594100"/>
            <a:ext cx="4066417" cy="1708149"/>
          </a:xfrm>
        </p:spPr>
        <p:txBody>
          <a:bodyPr>
            <a:normAutofit/>
          </a:bodyPr>
          <a:lstStyle/>
          <a:p>
            <a:endParaRPr lang="en-US" dirty="0"/>
          </a:p>
        </p:txBody>
      </p:sp>
      <p:pic>
        <p:nvPicPr>
          <p:cNvPr id="7" name="Picture 6"/>
          <p:cNvPicPr>
            <a:picLocks noChangeAspect="1"/>
          </p:cNvPicPr>
          <p:nvPr/>
        </p:nvPicPr>
        <p:blipFill>
          <a:blip r:embed="rId2"/>
          <a:stretch>
            <a:fillRect/>
          </a:stretch>
        </p:blipFill>
        <p:spPr>
          <a:xfrm>
            <a:off x="604434" y="4721228"/>
            <a:ext cx="4066416" cy="1885949"/>
          </a:xfrm>
          <a:prstGeom prst="rect">
            <a:avLst/>
          </a:prstGeom>
        </p:spPr>
      </p:pic>
      <p:pic>
        <p:nvPicPr>
          <p:cNvPr id="8" name="Picture 7"/>
          <p:cNvPicPr>
            <a:picLocks noChangeAspect="1"/>
          </p:cNvPicPr>
          <p:nvPr/>
        </p:nvPicPr>
        <p:blipFill>
          <a:blip r:embed="rId3"/>
          <a:stretch>
            <a:fillRect/>
          </a:stretch>
        </p:blipFill>
        <p:spPr>
          <a:xfrm>
            <a:off x="604434" y="1311272"/>
            <a:ext cx="7397322" cy="3013077"/>
          </a:xfrm>
          <a:prstGeom prst="rect">
            <a:avLst/>
          </a:prstGeom>
        </p:spPr>
      </p:pic>
    </p:spTree>
    <p:extLst>
      <p:ext uri="{BB962C8B-B14F-4D97-AF65-F5344CB8AC3E}">
        <p14:creationId xmlns:p14="http://schemas.microsoft.com/office/powerpoint/2010/main" val="20907338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Integrations</a:t>
            </a:r>
            <a:endParaRPr lang="en-US" dirty="0"/>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US" dirty="0" smtClean="0"/>
              <a:t>Developing Integration between </a:t>
            </a:r>
            <a:r>
              <a:rPr lang="en-US" dirty="0" err="1" smtClean="0"/>
              <a:t>SaaS</a:t>
            </a:r>
            <a:r>
              <a:rPr lang="en-US" dirty="0" smtClean="0"/>
              <a:t> application is done through ICS </a:t>
            </a:r>
            <a:r>
              <a:rPr lang="en-US" dirty="0" smtClean="0"/>
              <a:t>via web based tool</a:t>
            </a:r>
            <a:r>
              <a:rPr lang="en-US" dirty="0" smtClean="0"/>
              <a:t> </a:t>
            </a:r>
            <a:endParaRPr lang="en-US" dirty="0" smtClean="0"/>
          </a:p>
          <a:p>
            <a:pPr marL="285750" indent="-285750">
              <a:buFont typeface="Arial" panose="020B0604020202020204" pitchFamily="34" charset="0"/>
              <a:buChar char="•"/>
            </a:pPr>
            <a:r>
              <a:rPr lang="en-US" dirty="0" smtClean="0"/>
              <a:t>Message Transformation</a:t>
            </a:r>
          </a:p>
          <a:p>
            <a:pPr marL="285750" indent="-285750">
              <a:buFont typeface="Arial" panose="020B0604020202020204" pitchFamily="34" charset="0"/>
              <a:buChar char="•"/>
            </a:pPr>
            <a:r>
              <a:rPr lang="en-US" dirty="0" err="1" smtClean="0"/>
              <a:t>Loookup</a:t>
            </a:r>
            <a:endParaRPr lang="en-US" dirty="0" smtClean="0"/>
          </a:p>
          <a:p>
            <a:pPr marL="285750" indent="-285750">
              <a:buFont typeface="Arial" panose="020B0604020202020204" pitchFamily="34" charset="0"/>
              <a:buChar char="•"/>
            </a:pPr>
            <a:r>
              <a:rPr lang="en-US" dirty="0" smtClean="0"/>
              <a:t>Libraries</a:t>
            </a:r>
          </a:p>
          <a:p>
            <a:pPr marL="285750" indent="-285750">
              <a:buFont typeface="Arial" panose="020B0604020202020204" pitchFamily="34" charset="0"/>
              <a:buChar char="•"/>
            </a:pPr>
            <a:r>
              <a:rPr lang="en-US" dirty="0" smtClean="0"/>
              <a:t>Packages</a:t>
            </a:r>
          </a:p>
          <a:p>
            <a:pPr marL="285750" indent="-285750">
              <a:buFont typeface="Arial" panose="020B0604020202020204" pitchFamily="34" charset="0"/>
              <a:buChar char="•"/>
            </a:pPr>
            <a:r>
              <a:rPr lang="en-US" dirty="0" smtClean="0"/>
              <a:t>Assign</a:t>
            </a:r>
            <a:endParaRPr lang="en-US" dirty="0"/>
          </a:p>
        </p:txBody>
      </p:sp>
    </p:spTree>
    <p:extLst>
      <p:ext uri="{BB962C8B-B14F-4D97-AF65-F5344CB8AC3E}">
        <p14:creationId xmlns:p14="http://schemas.microsoft.com/office/powerpoint/2010/main" val="15315322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Connections</a:t>
            </a:r>
            <a:endParaRPr lang="en-US" dirty="0"/>
          </a:p>
        </p:txBody>
      </p:sp>
      <p:sp>
        <p:nvSpPr>
          <p:cNvPr id="3" name="Content Placeholder 2"/>
          <p:cNvSpPr>
            <a:spLocks noGrp="1"/>
          </p:cNvSpPr>
          <p:nvPr>
            <p:ph idx="1"/>
          </p:nvPr>
        </p:nvSpPr>
        <p:spPr>
          <a:xfrm>
            <a:off x="838201" y="1825625"/>
            <a:ext cx="10147299" cy="4351338"/>
          </a:xfrm>
        </p:spPr>
        <p:txBody>
          <a:bodyPr/>
          <a:lstStyle/>
          <a:p>
            <a:pPr marL="285750" indent="-285750">
              <a:buFont typeface="Arial" panose="020B0604020202020204" pitchFamily="34" charset="0"/>
              <a:buChar char="•"/>
            </a:pPr>
            <a:r>
              <a:rPr lang="en-US" dirty="0"/>
              <a:t>A connection is defined for any endpoint (source or target) that is implemented within an integration. These connections are based off of defined adapters. Adapters allow for easy connectivity to applications, insulating the developer from complexities that can occur when interacting with an </a:t>
            </a:r>
            <a:r>
              <a:rPr lang="en-US" dirty="0" smtClean="0"/>
              <a:t>application</a:t>
            </a:r>
          </a:p>
          <a:p>
            <a:pPr marL="285750" indent="-285750">
              <a:buFont typeface="Arial" panose="020B0604020202020204" pitchFamily="34" charset="0"/>
              <a:buChar char="•"/>
            </a:pPr>
            <a:r>
              <a:rPr lang="en-US" dirty="0" smtClean="0"/>
              <a:t>Set of pre defined Adapters</a:t>
            </a:r>
          </a:p>
          <a:p>
            <a:endParaRPr lang="en-US" dirty="0"/>
          </a:p>
        </p:txBody>
      </p:sp>
    </p:spTree>
    <p:extLst>
      <p:ext uri="{BB962C8B-B14F-4D97-AF65-F5344CB8AC3E}">
        <p14:creationId xmlns:p14="http://schemas.microsoft.com/office/powerpoint/2010/main" val="2218711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Integration</a:t>
            </a:r>
            <a:endParaRPr lang="en-US" dirty="0"/>
          </a:p>
        </p:txBody>
      </p:sp>
      <p:pic>
        <p:nvPicPr>
          <p:cNvPr id="5" name="Content Placeholder 4"/>
          <p:cNvPicPr>
            <a:picLocks noGrp="1" noChangeAspect="1"/>
          </p:cNvPicPr>
          <p:nvPr>
            <p:ph idx="1"/>
          </p:nvPr>
        </p:nvPicPr>
        <p:blipFill>
          <a:blip r:embed="rId2"/>
          <a:stretch>
            <a:fillRect/>
          </a:stretch>
        </p:blipFill>
        <p:spPr>
          <a:xfrm>
            <a:off x="604434" y="1979710"/>
            <a:ext cx="5308600" cy="3874989"/>
          </a:xfrm>
          <a:prstGeom prst="rect">
            <a:avLst/>
          </a:prstGeom>
        </p:spPr>
      </p:pic>
    </p:spTree>
    <p:extLst>
      <p:ext uri="{BB962C8B-B14F-4D97-AF65-F5344CB8AC3E}">
        <p14:creationId xmlns:p14="http://schemas.microsoft.com/office/powerpoint/2010/main" val="575152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Agents</a:t>
            </a:r>
            <a:endParaRPr lang="en-US" dirty="0"/>
          </a:p>
        </p:txBody>
      </p:sp>
      <p:sp>
        <p:nvSpPr>
          <p:cNvPr id="3" name="Content Placeholder 2"/>
          <p:cNvSpPr>
            <a:spLocks noGrp="1"/>
          </p:cNvSpPr>
          <p:nvPr>
            <p:ph idx="1"/>
          </p:nvPr>
        </p:nvSpPr>
        <p:spPr>
          <a:xfrm>
            <a:off x="838201" y="1825625"/>
            <a:ext cx="10267334" cy="4351338"/>
          </a:xfrm>
        </p:spPr>
        <p:txBody>
          <a:bodyPr/>
          <a:lstStyle/>
          <a:p>
            <a:pPr marL="285750" indent="-285750">
              <a:buFont typeface="Arial" panose="020B0604020202020204" pitchFamily="34" charset="0"/>
              <a:buChar char="•"/>
            </a:pPr>
            <a:r>
              <a:rPr lang="en-US" dirty="0" smtClean="0"/>
              <a:t>The </a:t>
            </a:r>
            <a:r>
              <a:rPr lang="en-US" dirty="0"/>
              <a:t>cloud agents monitor and collect data (for example, metrics, configuration information, and logs) from entities that reside on hosts, or on virtual hosts in a cloud. </a:t>
            </a:r>
            <a:endParaRPr lang="en-US" dirty="0" smtClean="0"/>
          </a:p>
          <a:p>
            <a:pPr marL="285750" indent="-285750">
              <a:buFont typeface="Arial" panose="020B0604020202020204" pitchFamily="34" charset="0"/>
              <a:buChar char="•"/>
            </a:pPr>
            <a:r>
              <a:rPr lang="en-US" dirty="0"/>
              <a:t>Connect on-Premise </a:t>
            </a:r>
            <a:r>
              <a:rPr lang="en-US" dirty="0" smtClean="0"/>
              <a:t>Applications</a:t>
            </a:r>
          </a:p>
          <a:p>
            <a:pPr marL="285750" indent="-285750">
              <a:buFont typeface="Arial" panose="020B0604020202020204" pitchFamily="34" charset="0"/>
              <a:buChar char="•"/>
            </a:pPr>
            <a:r>
              <a:rPr lang="en-US" dirty="0" smtClean="0"/>
              <a:t>Create/Download/Install Agents</a:t>
            </a:r>
            <a:endParaRPr lang="en-US" dirty="0"/>
          </a:p>
          <a:p>
            <a:endParaRPr lang="en-US" dirty="0"/>
          </a:p>
        </p:txBody>
      </p:sp>
    </p:spTree>
    <p:extLst>
      <p:ext uri="{BB962C8B-B14F-4D97-AF65-F5344CB8AC3E}">
        <p14:creationId xmlns:p14="http://schemas.microsoft.com/office/powerpoint/2010/main" val="24931555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790" y="45693"/>
            <a:ext cx="10749367" cy="1208868"/>
          </a:xfrm>
        </p:spPr>
        <p:txBody>
          <a:bodyPr/>
          <a:lstStyle/>
          <a:p>
            <a:r>
              <a:rPr lang="en-US" dirty="0" smtClean="0"/>
              <a:t>Adapter</a:t>
            </a:r>
            <a:endParaRPr lang="en-US" dirty="0"/>
          </a:p>
        </p:txBody>
      </p:sp>
      <p:pic>
        <p:nvPicPr>
          <p:cNvPr id="6" name="Picture 5"/>
          <p:cNvPicPr>
            <a:picLocks noChangeAspect="1"/>
          </p:cNvPicPr>
          <p:nvPr/>
        </p:nvPicPr>
        <p:blipFill>
          <a:blip r:embed="rId2"/>
          <a:stretch>
            <a:fillRect/>
          </a:stretch>
        </p:blipFill>
        <p:spPr>
          <a:xfrm>
            <a:off x="977900" y="5052985"/>
            <a:ext cx="495300" cy="447675"/>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3285" y="3720024"/>
            <a:ext cx="499915" cy="445047"/>
          </a:xfrm>
          <a:prstGeom prst="rect">
            <a:avLst/>
          </a:prstGeom>
        </p:spPr>
      </p:pic>
      <p:pic>
        <p:nvPicPr>
          <p:cNvPr id="4" name="Picture 3"/>
          <p:cNvPicPr>
            <a:picLocks noChangeAspect="1"/>
          </p:cNvPicPr>
          <p:nvPr/>
        </p:nvPicPr>
        <p:blipFill>
          <a:blip r:embed="rId4"/>
          <a:stretch>
            <a:fillRect/>
          </a:stretch>
        </p:blipFill>
        <p:spPr>
          <a:xfrm>
            <a:off x="838202" y="1699264"/>
            <a:ext cx="3579890" cy="2470750"/>
          </a:xfrm>
          <a:prstGeom prst="rect">
            <a:avLst/>
          </a:prstGeom>
        </p:spPr>
      </p:pic>
      <p:pic>
        <p:nvPicPr>
          <p:cNvPr id="5" name="Picture 4"/>
          <p:cNvPicPr>
            <a:picLocks noChangeAspect="1"/>
          </p:cNvPicPr>
          <p:nvPr/>
        </p:nvPicPr>
        <p:blipFill>
          <a:blip r:embed="rId5"/>
          <a:stretch>
            <a:fillRect/>
          </a:stretch>
        </p:blipFill>
        <p:spPr>
          <a:xfrm>
            <a:off x="8251537" y="1918625"/>
            <a:ext cx="3101509" cy="2814260"/>
          </a:xfrm>
          <a:prstGeom prst="rect">
            <a:avLst/>
          </a:prstGeom>
        </p:spPr>
      </p:pic>
      <p:sp>
        <p:nvSpPr>
          <p:cNvPr id="8" name="Content Placeholder 7"/>
          <p:cNvSpPr>
            <a:spLocks noGrp="1"/>
          </p:cNvSpPr>
          <p:nvPr>
            <p:ph idx="1"/>
          </p:nvPr>
        </p:nvSpPr>
        <p:spPr>
          <a:xfrm>
            <a:off x="1548143" y="1227098"/>
            <a:ext cx="3422209" cy="2104577"/>
          </a:xfrm>
        </p:spPr>
        <p:txBody>
          <a:bodyPr/>
          <a:lstStyle/>
          <a:p>
            <a:endParaRPr lang="en-US" dirty="0"/>
          </a:p>
        </p:txBody>
      </p:sp>
      <p:pic>
        <p:nvPicPr>
          <p:cNvPr id="12" name="Picture 11"/>
          <p:cNvPicPr>
            <a:picLocks noChangeAspect="1"/>
          </p:cNvPicPr>
          <p:nvPr/>
        </p:nvPicPr>
        <p:blipFill>
          <a:blip r:embed="rId6"/>
          <a:stretch>
            <a:fillRect/>
          </a:stretch>
        </p:blipFill>
        <p:spPr>
          <a:xfrm>
            <a:off x="4885175" y="3596393"/>
            <a:ext cx="2899278" cy="2660730"/>
          </a:xfrm>
          <a:prstGeom prst="rect">
            <a:avLst/>
          </a:prstGeom>
        </p:spPr>
      </p:pic>
    </p:spTree>
    <p:extLst>
      <p:ext uri="{BB962C8B-B14F-4D97-AF65-F5344CB8AC3E}">
        <p14:creationId xmlns:p14="http://schemas.microsoft.com/office/powerpoint/2010/main" val="13286760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a:t>
            </a:r>
            <a:endParaRPr lang="en-US" dirty="0"/>
          </a:p>
        </p:txBody>
      </p:sp>
      <p:sp>
        <p:nvSpPr>
          <p:cNvPr id="8" name="Freeform 7">
            <a:hlinkClick r:id="rId3" tooltip="Learn More"/>
          </p:cNvPr>
          <p:cNvSpPr/>
          <p:nvPr/>
        </p:nvSpPr>
        <p:spPr>
          <a:xfrm>
            <a:off x="11557038" y="6134153"/>
            <a:ext cx="431763" cy="431763"/>
          </a:xfrm>
          <a:custGeom>
            <a:avLst/>
            <a:gdLst>
              <a:gd name="connsiteX0" fmla="*/ 283692 w 643468"/>
              <a:gd name="connsiteY0" fmla="*/ 156886 h 643468"/>
              <a:gd name="connsiteX1" fmla="*/ 315574 w 643468"/>
              <a:gd name="connsiteY1" fmla="*/ 156886 h 643468"/>
              <a:gd name="connsiteX2" fmla="*/ 486582 w 643468"/>
              <a:gd name="connsiteY2" fmla="*/ 321734 h 643468"/>
              <a:gd name="connsiteX3" fmla="*/ 315574 w 643468"/>
              <a:gd name="connsiteY3" fmla="*/ 486582 h 643468"/>
              <a:gd name="connsiteX4" fmla="*/ 283692 w 643468"/>
              <a:gd name="connsiteY4" fmla="*/ 486582 h 643468"/>
              <a:gd name="connsiteX5" fmla="*/ 441545 w 643468"/>
              <a:gd name="connsiteY5" fmla="*/ 334415 h 643468"/>
              <a:gd name="connsiteX6" fmla="*/ 156887 w 643468"/>
              <a:gd name="connsiteY6" fmla="*/ 334415 h 643468"/>
              <a:gd name="connsiteX7" fmla="*/ 156887 w 643468"/>
              <a:gd name="connsiteY7" fmla="*/ 309054 h 643468"/>
              <a:gd name="connsiteX8" fmla="*/ 441545 w 643468"/>
              <a:gd name="connsiteY8" fmla="*/ 309054 h 643468"/>
              <a:gd name="connsiteX9" fmla="*/ 321733 w 643468"/>
              <a:gd name="connsiteY9" fmla="*/ 16937 h 643468"/>
              <a:gd name="connsiteX10" fmla="*/ 16936 w 643468"/>
              <a:gd name="connsiteY10" fmla="*/ 321734 h 643468"/>
              <a:gd name="connsiteX11" fmla="*/ 321733 w 643468"/>
              <a:gd name="connsiteY11" fmla="*/ 626531 h 643468"/>
              <a:gd name="connsiteX12" fmla="*/ 626530 w 643468"/>
              <a:gd name="connsiteY12" fmla="*/ 321734 h 643468"/>
              <a:gd name="connsiteX13" fmla="*/ 321733 w 643468"/>
              <a:gd name="connsiteY13" fmla="*/ 16937 h 643468"/>
              <a:gd name="connsiteX14" fmla="*/ 321734 w 643468"/>
              <a:gd name="connsiteY14" fmla="*/ 0 h 643468"/>
              <a:gd name="connsiteX15" fmla="*/ 643468 w 643468"/>
              <a:gd name="connsiteY15" fmla="*/ 321734 h 643468"/>
              <a:gd name="connsiteX16" fmla="*/ 321734 w 643468"/>
              <a:gd name="connsiteY16" fmla="*/ 643468 h 643468"/>
              <a:gd name="connsiteX17" fmla="*/ 0 w 643468"/>
              <a:gd name="connsiteY17" fmla="*/ 321734 h 643468"/>
              <a:gd name="connsiteX18" fmla="*/ 321734 w 643468"/>
              <a:gd name="connsiteY18" fmla="*/ 0 h 643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3468" h="643468">
                <a:moveTo>
                  <a:pt x="283692" y="156886"/>
                </a:moveTo>
                <a:lnTo>
                  <a:pt x="315574" y="156886"/>
                </a:lnTo>
                <a:lnTo>
                  <a:pt x="486582" y="321734"/>
                </a:lnTo>
                <a:lnTo>
                  <a:pt x="315574" y="486582"/>
                </a:lnTo>
                <a:lnTo>
                  <a:pt x="283692" y="486582"/>
                </a:lnTo>
                <a:lnTo>
                  <a:pt x="441545" y="334415"/>
                </a:lnTo>
                <a:lnTo>
                  <a:pt x="156887" y="334415"/>
                </a:lnTo>
                <a:lnTo>
                  <a:pt x="156887" y="309054"/>
                </a:lnTo>
                <a:lnTo>
                  <a:pt x="441545" y="309054"/>
                </a:lnTo>
                <a:close/>
                <a:moveTo>
                  <a:pt x="321733" y="16937"/>
                </a:moveTo>
                <a:cubicBezTo>
                  <a:pt x="153398" y="16937"/>
                  <a:pt x="16936" y="153399"/>
                  <a:pt x="16936" y="321734"/>
                </a:cubicBezTo>
                <a:cubicBezTo>
                  <a:pt x="16936" y="490069"/>
                  <a:pt x="153398" y="626531"/>
                  <a:pt x="321733" y="626531"/>
                </a:cubicBezTo>
                <a:cubicBezTo>
                  <a:pt x="490068" y="626531"/>
                  <a:pt x="626530" y="490069"/>
                  <a:pt x="626530" y="321734"/>
                </a:cubicBezTo>
                <a:cubicBezTo>
                  <a:pt x="626530" y="153399"/>
                  <a:pt x="490068" y="16937"/>
                  <a:pt x="321733" y="16937"/>
                </a:cubicBezTo>
                <a:close/>
                <a:moveTo>
                  <a:pt x="321734" y="0"/>
                </a:moveTo>
                <a:cubicBezTo>
                  <a:pt x="499423" y="0"/>
                  <a:pt x="643468" y="144045"/>
                  <a:pt x="643468" y="321734"/>
                </a:cubicBezTo>
                <a:cubicBezTo>
                  <a:pt x="643468" y="499423"/>
                  <a:pt x="499423" y="643468"/>
                  <a:pt x="321734" y="643468"/>
                </a:cubicBezTo>
                <a:cubicBezTo>
                  <a:pt x="144045" y="643468"/>
                  <a:pt x="0" y="499423"/>
                  <a:pt x="0" y="321734"/>
                </a:cubicBezTo>
                <a:cubicBezTo>
                  <a:pt x="0" y="144045"/>
                  <a:pt x="144045" y="0"/>
                  <a:pt x="321734" y="0"/>
                </a:cubicBezTo>
                <a:close/>
              </a:path>
            </a:pathLst>
          </a:custGeom>
          <a:solidFill>
            <a:srgbClr val="DD4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 Placeholder 2">
            <a:hlinkClick r:id="rId3" tooltip="Learn More"/>
          </p:cNvPr>
          <p:cNvSpPr txBox="1">
            <a:spLocks/>
          </p:cNvSpPr>
          <p:nvPr/>
        </p:nvSpPr>
        <p:spPr>
          <a:xfrm>
            <a:off x="2897188" y="5844663"/>
            <a:ext cx="8659850" cy="931371"/>
          </a:xfrm>
          <a:prstGeom prst="rect">
            <a:avLst/>
          </a:prstGeom>
        </p:spPr>
        <p:txBody>
          <a:bodyPr vert="horz" lIns="91440" tIns="45720" rIns="91440" bIns="45720" rtlCol="0" anchor="ctr">
            <a:normAutofit/>
          </a:bodyPr>
          <a:lstStyle>
            <a:lvl1pPr marL="0" indent="0" algn="l" defTabSz="914400" rtl="0" eaLnBrk="1" latinLnBrk="0" hangingPunct="1">
              <a:lnSpc>
                <a:spcPct val="150000"/>
              </a:lnSpc>
              <a:spcBef>
                <a:spcPct val="30000"/>
              </a:spcBef>
              <a:buFont typeface="Arial" panose="020B0604020202020204" pitchFamily="34" charset="0"/>
              <a:buNone/>
              <a:defRPr sz="2800" kern="1200">
                <a:solidFill>
                  <a:schemeClr val="bg1"/>
                </a:solidFill>
                <a:latin typeface="+mj-lt"/>
                <a:ea typeface="+mn-ea"/>
                <a:cs typeface="+mn-cs"/>
              </a:defRPr>
            </a:lvl1pPr>
            <a:lvl2pPr marL="457200" indent="0" algn="l" defTabSz="914400" rtl="0" eaLnBrk="1" latinLnBrk="0" hangingPunct="1">
              <a:lnSpc>
                <a:spcPct val="90000"/>
              </a:lnSpc>
              <a:spcBef>
                <a:spcPct val="30000"/>
              </a:spcBef>
              <a:buFont typeface="Arial" panose="020B0604020202020204" pitchFamily="34" charset="0"/>
              <a:buNone/>
              <a:defRPr sz="2000" kern="1200">
                <a:solidFill>
                  <a:schemeClr val="tx1"/>
                </a:solidFill>
                <a:latin typeface="+mn-lt"/>
                <a:ea typeface="+mn-ea"/>
                <a:cs typeface="+mn-cs"/>
              </a:defRPr>
            </a:lvl2pPr>
            <a:lvl3pPr marL="914400" indent="0" algn="l" defTabSz="914400" rtl="0" eaLnBrk="1" latinLnBrk="0" hangingPunct="1">
              <a:lnSpc>
                <a:spcPct val="90000"/>
              </a:lnSpc>
              <a:spcBef>
                <a:spcPct val="300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4pPr>
            <a:lvl5pPr marL="1828800" indent="0" algn="l" defTabSz="914400" rtl="0" eaLnBrk="1" latinLnBrk="0"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5pPr>
            <a:lvl6pPr marL="2286000" indent="0" algn="l" defTabSz="914400" rtl="0" eaLnBrk="1" latinLnBrk="0"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6pPr>
            <a:lvl7pPr marL="2743200" indent="0" algn="l" defTabSz="914400" rtl="0" eaLnBrk="1" latinLnBrk="0"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7pPr>
            <a:lvl8pPr marL="3200400" indent="0" algn="l" defTabSz="914400" rtl="0" eaLnBrk="1" latinLnBrk="0"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8pPr>
            <a:lvl9pPr marL="3657600" indent="0" algn="l" defTabSz="914400" rtl="0" eaLnBrk="1" latinLnBrk="0"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9pPr>
          </a:lstStyle>
          <a:p>
            <a:pPr algn="r"/>
            <a:r>
              <a:rPr lang="en-US" sz="1800" dirty="0">
                <a:solidFill>
                  <a:srgbClr val="DD462F"/>
                </a:solidFill>
              </a:rPr>
              <a:t>Find out more at the PowerPoint Getting Started Center</a:t>
            </a:r>
          </a:p>
        </p:txBody>
      </p:sp>
      <p:sp>
        <p:nvSpPr>
          <p:cNvPr id="4" name="TextBox 3"/>
          <p:cNvSpPr txBox="1"/>
          <p:nvPr/>
        </p:nvSpPr>
        <p:spPr>
          <a:xfrm>
            <a:off x="8466022" y="6477369"/>
            <a:ext cx="2963979" cy="298665"/>
          </a:xfrm>
          <a:prstGeom prst="rect">
            <a:avLst/>
          </a:prstGeom>
          <a:noFill/>
        </p:spPr>
        <p:txBody>
          <a:bodyPr wrap="none" rtlCol="0">
            <a:noAutofit/>
          </a:bodyPr>
          <a:lstStyle/>
          <a:p>
            <a:r>
              <a:rPr lang="en-US" sz="1200" dirty="0">
                <a:solidFill>
                  <a:srgbClr val="D24726">
                    <a:alpha val="37000"/>
                  </a:srgbClr>
                </a:solidFill>
              </a:rPr>
              <a:t>(Click the arrow when in Slide Show mode)</a:t>
            </a:r>
          </a:p>
          <a:p>
            <a:endParaRPr lang="en-US" sz="1200" dirty="0">
              <a:solidFill>
                <a:srgbClr val="D24726">
                  <a:alpha val="37000"/>
                </a:srgbClr>
              </a:solidFill>
            </a:endParaRPr>
          </a:p>
        </p:txBody>
      </p:sp>
    </p:spTree>
    <p:extLst>
      <p:ext uri="{BB962C8B-B14F-4D97-AF65-F5344CB8AC3E}">
        <p14:creationId xmlns:p14="http://schemas.microsoft.com/office/powerpoint/2010/main" val="23175021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true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1584528</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 xsi:nil="true"/>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2012-06-20T23:39:00+00:00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2029-01-01T08:00:00+00:00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TP102923943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843282</LocLastLocAttemptVersionLookup>
    <IsSearchable xmlns="4873beb7-5857-4685-be1f-d57550cc96cc">true</IsSearchable>
    <TemplateTemplateType xmlns="4873beb7-5857-4685-be1f-d57550cc96cc">PowerPoint Template - Slideshow Launch</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LocMarketGroupTiers2 xmlns="4873beb7-5857-4685-be1f-d57550cc96cc" xsi:nil="true"/>
    <APAuthor xmlns="4873beb7-5857-4685-be1f-d57550cc96cc">
      <UserInfo>
        <DisplayName>REDMOND\v-sa</DisplayName>
        <AccountId>2467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15</OriginalRelease>
    <TPLaunchHelpLinkType xmlns="4873beb7-5857-4685-be1f-d57550cc96cc">Template</TPLaunchHelpLinkType>
    <LocalizationTagsTaxHTField0 xmlns="4873beb7-5857-4685-be1f-d57550cc96cc">
      <Terms xmlns="http://schemas.microsoft.com/office/infopath/2007/PartnerControls"/>
    </LocalizationTagsTaxHTField0>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970C04F-E7AC-41AB-9C6D-1B1BB88BFF7F}">
  <ds:schemaRefs>
    <ds:schemaRef ds:uri="http://schemas.microsoft.com/office/infopath/2007/PartnerControls"/>
    <ds:schemaRef ds:uri="http://purl.org/dc/elements/1.1/"/>
    <ds:schemaRef ds:uri="http://schemas.microsoft.com/office/2006/metadata/properties"/>
    <ds:schemaRef ds:uri="http://purl.org/dc/terms/"/>
    <ds:schemaRef ds:uri="4873beb7-5857-4685-be1f-d57550cc96cc"/>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C3DEC53A-9DF1-4780-BE92-17E971B7A9ED}">
  <ds:schemaRefs>
    <ds:schemaRef ds:uri="http://schemas.microsoft.com/sharepoint/v3/contenttype/forms"/>
  </ds:schemaRefs>
</ds:datastoreItem>
</file>

<file path=customXml/itemProps3.xml><?xml version="1.0" encoding="utf-8"?>
<ds:datastoreItem xmlns:ds="http://schemas.openxmlformats.org/officeDocument/2006/customXml" ds:itemID="{63EE7759-C66F-4EA4-9863-7EBA32518D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Welcome to PowerPoint 2013</Template>
  <TotalTime>3198</TotalTime>
  <Words>271</Words>
  <Application>Microsoft Office PowerPoint</Application>
  <PresentationFormat>Widescreen</PresentationFormat>
  <Paragraphs>32</Paragraphs>
  <Slides>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Segoe UI</vt:lpstr>
      <vt:lpstr>Segoe UI Light</vt:lpstr>
      <vt:lpstr>WelcomeDoc</vt:lpstr>
      <vt:lpstr>Oracle Integration Cloud an Introduction</vt:lpstr>
      <vt:lpstr>Oracle Integration Cloud</vt:lpstr>
      <vt:lpstr>Designer</vt:lpstr>
      <vt:lpstr>Integrations</vt:lpstr>
      <vt:lpstr>Connections</vt:lpstr>
      <vt:lpstr>Create Integration</vt:lpstr>
      <vt:lpstr>Agents</vt:lpstr>
      <vt:lpstr>Adapter</vt:lpstr>
      <vt:lpstr>END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Oracle Integration Cloud an Introduction</dc:title>
  <dc:creator>Senthil.raman</dc:creator>
  <cp:keywords/>
  <cp:lastModifiedBy>DoyenLPT1299</cp:lastModifiedBy>
  <cp:revision>22</cp:revision>
  <dcterms:created xsi:type="dcterms:W3CDTF">2019-11-06T06:35:09Z</dcterms:created>
  <dcterms:modified xsi:type="dcterms:W3CDTF">2019-11-08T11:53:51Z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_TemplateID">
    <vt:lpwstr>TC029239449991</vt:lpwstr>
  </property>
  <property fmtid="{D5CDD505-2E9C-101B-9397-08002B2CF9AE}" pid="4" name="ContentTypeId">
    <vt:lpwstr>0x0101006EDDDB5EE6D98C44930B742096920B300400F5B6D36B3EF94B4E9A635CDF2A18F5B8</vt:lpwstr>
  </property>
  <property fmtid="{D5CDD505-2E9C-101B-9397-08002B2CF9AE}" pid="5" name="FeatureTags">
    <vt:lpwstr/>
  </property>
  <property fmtid="{D5CDD505-2E9C-101B-9397-08002B2CF9AE}" pid="6" name="LocalizationTags">
    <vt:lpwstr/>
  </property>
  <property fmtid="{D5CDD505-2E9C-101B-9397-08002B2CF9AE}" pid="7" name="ScenarioTags">
    <vt:lpwstr/>
  </property>
  <property fmtid="{D5CDD505-2E9C-101B-9397-08002B2CF9AE}" pid="8" name="CampaignTags">
    <vt:lpwstr/>
  </property>
</Properties>
</file>